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type="screen4x3" cy="6858000" cx="9144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9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6F36E-1926-40B7-A015-098EE76AD05F}" type="doc">
      <dgm:prSet loTypeId="urn:microsoft.com/office/officeart/2005/8/layout/process5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D56DB67-6796-4C59-9B33-75A7F23B0CE9}">
      <dgm:prSet phldrT="[Текст]"/>
      <dgm:spPr/>
      <dgm:t>
        <a:bodyPr/>
        <a:lstStyle/>
        <a:p>
          <a:r>
            <a:rPr lang="ru-RU" dirty="0" err="1" smtClean="0"/>
            <a:t>Оцінка</a:t>
          </a:r>
          <a:r>
            <a:rPr lang="ru-RU" dirty="0" smtClean="0"/>
            <a:t>стану</a:t>
          </a:r>
          <a:r>
            <a:rPr lang="ru-RU" dirty="0" err="1" smtClean="0"/>
            <a:t>м’язів</a:t>
          </a:r>
          <a:r>
            <a:rPr lang="ru-RU" dirty="0" smtClean="0"/>
            <a:t>і тонусу</a:t>
          </a:r>
          <a:endParaRPr lang="ru-RU" dirty="0"/>
        </a:p>
      </dgm:t>
    </dgm:pt>
    <dgm:pt modelId="{482A8CB4-AC11-4F26-A9B1-E0AA041094DF}" type="parTrans" cxnId="{82E9CECC-3C60-47FA-98F7-7D6F8722B626}">
      <dgm:prSet/>
      <dgm:spPr/>
      <dgm:t>
        <a:bodyPr/>
        <a:lstStyle/>
        <a:p>
          <a:endParaRPr lang="ru-RU"/>
        </a:p>
      </dgm:t>
    </dgm:pt>
    <dgm:pt modelId="{1AB963E0-E413-4E25-8CF5-6BC0265F367E}" type="sibTrans" cxnId="{82E9CECC-3C60-47FA-98F7-7D6F8722B626}">
      <dgm:prSet/>
      <dgm:spPr/>
      <dgm:t>
        <a:bodyPr/>
        <a:lstStyle/>
        <a:p>
          <a:endParaRPr lang="ru-RU"/>
        </a:p>
      </dgm:t>
    </dgm:pt>
    <dgm:pt modelId="{992E2FA5-22B5-4078-B3FB-63EC10CDB9DD}">
      <dgm:prSet phldrT="[Текст]"/>
      <dgm:spPr/>
      <dgm:t>
        <a:bodyPr/>
        <a:lstStyle/>
        <a:p>
          <a:r>
            <a:rPr lang="ru-RU" dirty="0" err="1" smtClean="0"/>
            <a:t>Визначення</a:t>
          </a:r>
          <a:r>
            <a:rPr lang="ru-RU" dirty="0" smtClean="0"/>
            <a:t/>
          </a:r>
          <a:r>
            <a:rPr lang="ru-RU" dirty="0" err="1" smtClean="0"/>
            <a:t>індивідуальних</a:t>
          </a:r>
          <a:r>
            <a:rPr lang="ru-RU" dirty="0" smtClean="0"/>
            <a:t>зон</a:t>
          </a:r>
          <a:r>
            <a:rPr lang="ru-RU" dirty="0" err="1" smtClean="0"/>
            <a:t>впливу</a:t>
          </a:r>
          <a:endParaRPr lang="ru-RU" dirty="0"/>
        </a:p>
      </dgm:t>
    </dgm:pt>
    <dgm:pt modelId="{80819A87-7172-4EDD-9D16-C195B66400FE}" type="parTrans" cxnId="{CC78B63E-0569-496F-A7B2-5A05E63BB967}">
      <dgm:prSet/>
      <dgm:spPr/>
      <dgm:t>
        <a:bodyPr/>
        <a:lstStyle/>
        <a:p>
          <a:endParaRPr lang="ru-RU"/>
        </a:p>
      </dgm:t>
    </dgm:pt>
    <dgm:pt modelId="{184B533F-67DB-4C4A-99C0-BCC0B5EC3B6E}" type="sibTrans" cxnId="{CC78B63E-0569-496F-A7B2-5A05E63BB967}">
      <dgm:prSet/>
      <dgm:spPr/>
      <dgm:t>
        <a:bodyPr/>
        <a:lstStyle/>
        <a:p>
          <a:endParaRPr lang="ru-RU"/>
        </a:p>
      </dgm:t>
    </dgm:pt>
    <dgm:pt modelId="{AA17ACC5-EF47-4F58-ADC2-EE5244BC74CC}">
      <dgm:prSet phldrT="[Текст]"/>
      <dgm:spPr/>
      <dgm:t>
        <a:bodyPr/>
        <a:lstStyle/>
        <a:p>
          <a:r>
            <a:rPr lang="ru-RU" dirty="0" err="1" smtClean="0"/>
            <a:t>Проведення</a:t>
          </a:r>
          <a:r>
            <a:rPr lang="ru-RU" dirty="0" smtClean="0"/>
            <a:t/>
          </a:r>
          <a:r>
            <a:rPr lang="ru-RU" dirty="0" err="1" smtClean="0"/>
            <a:t>масажу</a:t>
          </a:r>
          <a:endParaRPr lang="ru-RU" dirty="0"/>
        </a:p>
      </dgm:t>
    </dgm:pt>
    <dgm:pt modelId="{A41CC4AA-8E58-41B1-91FE-4F4B65689ECA}" type="parTrans" cxnId="{83A494F0-8157-4206-83C5-562D497BEEDF}">
      <dgm:prSet/>
      <dgm:spPr/>
      <dgm:t>
        <a:bodyPr/>
        <a:lstStyle/>
        <a:p>
          <a:endParaRPr lang="ru-RU"/>
        </a:p>
      </dgm:t>
    </dgm:pt>
    <dgm:pt modelId="{7DDF4DAF-8E4A-487E-8BE0-BFF016A7AF28}" type="sibTrans" cxnId="{83A494F0-8157-4206-83C5-562D497BEEDF}">
      <dgm:prSet/>
      <dgm:spPr/>
      <dgm:t>
        <a:bodyPr/>
        <a:lstStyle/>
        <a:p>
          <a:endParaRPr lang="ru-RU"/>
        </a:p>
      </dgm:t>
    </dgm:pt>
    <dgm:pt modelId="{5EDADD24-96D7-4CD8-89E7-8ED80CB6675E}">
      <dgm:prSet phldrT="[Текст]"/>
      <dgm:spPr/>
      <dgm:t>
        <a:bodyPr/>
        <a:lstStyle/>
        <a:p>
          <a:r>
            <a:rPr lang="ru-RU" dirty="0" err="1" smtClean="0"/>
            <a:t>Артикуляційна</a:t>
          </a:r>
          <a:r>
            <a:rPr lang="ru-RU" dirty="0" smtClean="0"/>
            <a:t/>
          </a:r>
          <a:r>
            <a:rPr lang="ru-RU" dirty="0" err="1" smtClean="0"/>
            <a:t>активація</a:t>
          </a:r>
          <a:endParaRPr lang="ru-RU" dirty="0"/>
        </a:p>
      </dgm:t>
    </dgm:pt>
    <dgm:pt modelId="{39DC022D-1C34-4F91-B3AA-1B0508299052}" type="parTrans" cxnId="{B580ABD7-EB46-4EAC-9196-36F11D8DDFDF}">
      <dgm:prSet/>
      <dgm:spPr/>
      <dgm:t>
        <a:bodyPr/>
        <a:lstStyle/>
        <a:p>
          <a:endParaRPr lang="ru-RU"/>
        </a:p>
      </dgm:t>
    </dgm:pt>
    <dgm:pt modelId="{B829DB8C-7A2B-4611-953E-CFA62F0113C1}" type="sibTrans" cxnId="{B580ABD7-EB46-4EAC-9196-36F11D8DDFDF}">
      <dgm:prSet/>
      <dgm:spPr/>
      <dgm:t>
        <a:bodyPr/>
        <a:lstStyle/>
        <a:p>
          <a:endParaRPr lang="ru-RU"/>
        </a:p>
      </dgm:t>
    </dgm:pt>
    <dgm:pt modelId="{CA496F56-F3AF-4F59-BA4A-50F120C4E9D7}">
      <dgm:prSet phldrT="[Текст]"/>
      <dgm:spPr/>
      <dgm:t>
        <a:bodyPr/>
        <a:lstStyle/>
        <a:p>
          <a:r>
            <a:rPr lang="ru-RU" dirty="0" err="1" smtClean="0"/>
            <a:t>Заключна</a:t>
          </a:r>
          <a:r>
            <a:rPr lang="ru-RU" dirty="0" smtClean="0"/>
            <a:t/>
          </a:r>
          <a:r>
            <a:rPr lang="ru-RU" dirty="0" err="1" smtClean="0"/>
            <a:t>релаксація</a:t>
          </a:r>
          <a:endParaRPr lang="ru-RU" dirty="0"/>
        </a:p>
      </dgm:t>
    </dgm:pt>
    <dgm:pt modelId="{0D674644-E7D1-49C3-A559-1B1ACF5C68A2}" type="parTrans" cxnId="{00614D7F-F901-4F53-8E7F-C39BE29DAB6D}">
      <dgm:prSet/>
      <dgm:spPr/>
      <dgm:t>
        <a:bodyPr/>
        <a:lstStyle/>
        <a:p>
          <a:endParaRPr lang="ru-RU"/>
        </a:p>
      </dgm:t>
    </dgm:pt>
    <dgm:pt modelId="{6957D052-8415-4149-86AE-1BDEFE96C176}" type="sibTrans" cxnId="{00614D7F-F901-4F53-8E7F-C39BE29DAB6D}">
      <dgm:prSet/>
      <dgm:spPr/>
      <dgm:t>
        <a:bodyPr/>
        <a:lstStyle/>
        <a:p>
          <a:endParaRPr lang="ru-RU"/>
        </a:p>
      </dgm:t>
    </dgm:pt>
    <dgm:pt modelId="{6433E3FF-B979-46A1-8254-A2F36F228284}" type="pres">
      <dgm:prSet presAssocID="{D0B6F36E-1926-40B7-A015-098EE76AD0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180F02-2262-4F3C-8BFA-60F990E4B22C}" type="pres">
      <dgm:prSet presAssocID="{5D56DB67-6796-4C59-9B33-75A7F23B0CE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8AD46-7F20-42F0-9681-F27AA4CC63D8}" type="pres">
      <dgm:prSet presAssocID="{1AB963E0-E413-4E25-8CF5-6BC0265F367E}" presName="sibTrans" presStyleLbl="sibTrans2D1" presStyleIdx="0" presStyleCnt="4"/>
      <dgm:spPr/>
      <dgm:t>
        <a:bodyPr/>
        <a:lstStyle/>
        <a:p>
          <a:endParaRPr lang="ru-RU"/>
        </a:p>
      </dgm:t>
    </dgm:pt>
    <dgm:pt modelId="{DFFA939A-F511-4ECE-9A7E-01508AA71968}" type="pres">
      <dgm:prSet presAssocID="{1AB963E0-E413-4E25-8CF5-6BC0265F367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BA7CF52E-9F21-4BDF-AA66-E7820F109A6A}" type="pres">
      <dgm:prSet presAssocID="{992E2FA5-22B5-4078-B3FB-63EC10CDB9D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48E6A-87B5-49DA-9615-AED9B750F599}" type="pres">
      <dgm:prSet presAssocID="{184B533F-67DB-4C4A-99C0-BCC0B5EC3B6E}" presName="sibTrans" presStyleLbl="sibTrans2D1" presStyleIdx="1" presStyleCnt="4"/>
      <dgm:spPr/>
      <dgm:t>
        <a:bodyPr/>
        <a:lstStyle/>
        <a:p>
          <a:endParaRPr lang="ru-RU"/>
        </a:p>
      </dgm:t>
    </dgm:pt>
    <dgm:pt modelId="{73B90FAE-3FBF-440B-9E32-06D27E792F52}" type="pres">
      <dgm:prSet presAssocID="{184B533F-67DB-4C4A-99C0-BCC0B5EC3B6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8A4C4F8-5193-496A-B520-977DE8077154}" type="pres">
      <dgm:prSet presAssocID="{AA17ACC5-EF47-4F58-ADC2-EE5244BC74C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4DD1A-55DC-46F7-8AC4-D4FD4DF22BD0}" type="pres">
      <dgm:prSet presAssocID="{7DDF4DAF-8E4A-487E-8BE0-BFF016A7AF28}" presName="sibTrans" presStyleLbl="sibTrans2D1" presStyleIdx="2" presStyleCnt="4"/>
      <dgm:spPr/>
      <dgm:t>
        <a:bodyPr/>
        <a:lstStyle/>
        <a:p>
          <a:endParaRPr lang="ru-RU"/>
        </a:p>
      </dgm:t>
    </dgm:pt>
    <dgm:pt modelId="{BB90F69A-FE2C-4247-AA20-4931011EE1CE}" type="pres">
      <dgm:prSet presAssocID="{7DDF4DAF-8E4A-487E-8BE0-BFF016A7AF2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1BD54837-6FC9-4309-A1CC-69BE7FBE4D64}" type="pres">
      <dgm:prSet presAssocID="{5EDADD24-96D7-4CD8-89E7-8ED80CB6675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C5E5D-4A82-427A-A7C7-D662CB84D5BB}" type="pres">
      <dgm:prSet presAssocID="{B829DB8C-7A2B-4611-953E-CFA62F0113C1}" presName="sibTrans" presStyleLbl="sibTrans2D1" presStyleIdx="3" presStyleCnt="4"/>
      <dgm:spPr/>
      <dgm:t>
        <a:bodyPr/>
        <a:lstStyle/>
        <a:p>
          <a:endParaRPr lang="ru-RU"/>
        </a:p>
      </dgm:t>
    </dgm:pt>
    <dgm:pt modelId="{7EBCFCBB-4D1E-4298-972C-11EC07EDA576}" type="pres">
      <dgm:prSet presAssocID="{B829DB8C-7A2B-4611-953E-CFA62F0113C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B4C23419-0F79-41FE-8592-77F662299D94}" type="pres">
      <dgm:prSet presAssocID="{CA496F56-F3AF-4F59-BA4A-50F120C4E9D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78B63E-0569-496F-A7B2-5A05E63BB967}" srcId="{D0B6F36E-1926-40B7-A015-098EE76AD05F}" destId="{992E2FA5-22B5-4078-B3FB-63EC10CDB9DD}" srcOrd="1" destOrd="0" parTransId="{80819A87-7172-4EDD-9D16-C195B66400FE}" sibTransId="{184B533F-67DB-4C4A-99C0-BCC0B5EC3B6E}"/>
    <dgm:cxn modelId="{B9798B7A-4CE9-4706-8095-BC033DA854FA}" type="presOf" srcId="{992E2FA5-22B5-4078-B3FB-63EC10CDB9DD}" destId="{BA7CF52E-9F21-4BDF-AA66-E7820F109A6A}" srcOrd="0" destOrd="0" presId="urn:microsoft.com/office/officeart/2005/8/layout/process5"/>
    <dgm:cxn modelId="{B580ABD7-EB46-4EAC-9196-36F11D8DDFDF}" srcId="{D0B6F36E-1926-40B7-A015-098EE76AD05F}" destId="{5EDADD24-96D7-4CD8-89E7-8ED80CB6675E}" srcOrd="3" destOrd="0" parTransId="{39DC022D-1C34-4F91-B3AA-1B0508299052}" sibTransId="{B829DB8C-7A2B-4611-953E-CFA62F0113C1}"/>
    <dgm:cxn modelId="{0FE79D80-675A-4B6B-AA05-7C0EBD213327}" type="presOf" srcId="{CA496F56-F3AF-4F59-BA4A-50F120C4E9D7}" destId="{B4C23419-0F79-41FE-8592-77F662299D94}" srcOrd="0" destOrd="0" presId="urn:microsoft.com/office/officeart/2005/8/layout/process5"/>
    <dgm:cxn modelId="{00614D7F-F901-4F53-8E7F-C39BE29DAB6D}" srcId="{D0B6F36E-1926-40B7-A015-098EE76AD05F}" destId="{CA496F56-F3AF-4F59-BA4A-50F120C4E9D7}" srcOrd="4" destOrd="0" parTransId="{0D674644-E7D1-49C3-A559-1B1ACF5C68A2}" sibTransId="{6957D052-8415-4149-86AE-1BDEFE96C176}"/>
    <dgm:cxn modelId="{0D2A422B-AECC-47F9-845A-35898FD3F764}" type="presOf" srcId="{184B533F-67DB-4C4A-99C0-BCC0B5EC3B6E}" destId="{73B90FAE-3FBF-440B-9E32-06D27E792F52}" srcOrd="1" destOrd="0" presId="urn:microsoft.com/office/officeart/2005/8/layout/process5"/>
    <dgm:cxn modelId="{321F27C8-850F-490E-BC14-B15A5AC5EA77}" type="presOf" srcId="{D0B6F36E-1926-40B7-A015-098EE76AD05F}" destId="{6433E3FF-B979-46A1-8254-A2F36F228284}" srcOrd="0" destOrd="0" presId="urn:microsoft.com/office/officeart/2005/8/layout/process5"/>
    <dgm:cxn modelId="{CABBC7D3-DAA0-4FBE-85C0-828EDA8A1913}" type="presOf" srcId="{184B533F-67DB-4C4A-99C0-BCC0B5EC3B6E}" destId="{47148E6A-87B5-49DA-9615-AED9B750F599}" srcOrd="0" destOrd="0" presId="urn:microsoft.com/office/officeart/2005/8/layout/process5"/>
    <dgm:cxn modelId="{D71076EB-15C5-459E-A41B-37E22B8BCB1C}" type="presOf" srcId="{7DDF4DAF-8E4A-487E-8BE0-BFF016A7AF28}" destId="{8BB4DD1A-55DC-46F7-8AC4-D4FD4DF22BD0}" srcOrd="0" destOrd="0" presId="urn:microsoft.com/office/officeart/2005/8/layout/process5"/>
    <dgm:cxn modelId="{B6919BDA-15F9-487F-8B5C-78298B27B736}" type="presOf" srcId="{B829DB8C-7A2B-4611-953E-CFA62F0113C1}" destId="{7EBCFCBB-4D1E-4298-972C-11EC07EDA576}" srcOrd="1" destOrd="0" presId="urn:microsoft.com/office/officeart/2005/8/layout/process5"/>
    <dgm:cxn modelId="{70E3C261-96F9-460D-8D56-871E18FDF78B}" type="presOf" srcId="{B829DB8C-7A2B-4611-953E-CFA62F0113C1}" destId="{4EAC5E5D-4A82-427A-A7C7-D662CB84D5BB}" srcOrd="0" destOrd="0" presId="urn:microsoft.com/office/officeart/2005/8/layout/process5"/>
    <dgm:cxn modelId="{5334E87F-2F24-4D99-89BB-8D069EF109E1}" type="presOf" srcId="{5EDADD24-96D7-4CD8-89E7-8ED80CB6675E}" destId="{1BD54837-6FC9-4309-A1CC-69BE7FBE4D64}" srcOrd="0" destOrd="0" presId="urn:microsoft.com/office/officeart/2005/8/layout/process5"/>
    <dgm:cxn modelId="{FE01F22A-07D4-4238-B7BE-86407BCEC70A}" type="presOf" srcId="{AA17ACC5-EF47-4F58-ADC2-EE5244BC74CC}" destId="{88A4C4F8-5193-496A-B520-977DE8077154}" srcOrd="0" destOrd="0" presId="urn:microsoft.com/office/officeart/2005/8/layout/process5"/>
    <dgm:cxn modelId="{83A494F0-8157-4206-83C5-562D497BEEDF}" srcId="{D0B6F36E-1926-40B7-A015-098EE76AD05F}" destId="{AA17ACC5-EF47-4F58-ADC2-EE5244BC74CC}" srcOrd="2" destOrd="0" parTransId="{A41CC4AA-8E58-41B1-91FE-4F4B65689ECA}" sibTransId="{7DDF4DAF-8E4A-487E-8BE0-BFF016A7AF28}"/>
    <dgm:cxn modelId="{82E9CECC-3C60-47FA-98F7-7D6F8722B626}" srcId="{D0B6F36E-1926-40B7-A015-098EE76AD05F}" destId="{5D56DB67-6796-4C59-9B33-75A7F23B0CE9}" srcOrd="0" destOrd="0" parTransId="{482A8CB4-AC11-4F26-A9B1-E0AA041094DF}" sibTransId="{1AB963E0-E413-4E25-8CF5-6BC0265F367E}"/>
    <dgm:cxn modelId="{64F4A7E5-816C-42F1-98A1-6AB220A68DB4}" type="presOf" srcId="{1AB963E0-E413-4E25-8CF5-6BC0265F367E}" destId="{A7D8AD46-7F20-42F0-9681-F27AA4CC63D8}" srcOrd="0" destOrd="0" presId="urn:microsoft.com/office/officeart/2005/8/layout/process5"/>
    <dgm:cxn modelId="{1DCD6A57-E878-4E73-8C81-5B3CB07D9041}" type="presOf" srcId="{5D56DB67-6796-4C59-9B33-75A7F23B0CE9}" destId="{B1180F02-2262-4F3C-8BFA-60F990E4B22C}" srcOrd="0" destOrd="0" presId="urn:microsoft.com/office/officeart/2005/8/layout/process5"/>
    <dgm:cxn modelId="{06DF79A4-7723-424A-BC6B-B194BF3ABC4F}" type="presOf" srcId="{7DDF4DAF-8E4A-487E-8BE0-BFF016A7AF28}" destId="{BB90F69A-FE2C-4247-AA20-4931011EE1CE}" srcOrd="1" destOrd="0" presId="urn:microsoft.com/office/officeart/2005/8/layout/process5"/>
    <dgm:cxn modelId="{8FED8AA7-F53A-40B8-BD8B-0C6A7FE94F2D}" type="presOf" srcId="{1AB963E0-E413-4E25-8CF5-6BC0265F367E}" destId="{DFFA939A-F511-4ECE-9A7E-01508AA71968}" srcOrd="1" destOrd="0" presId="urn:microsoft.com/office/officeart/2005/8/layout/process5"/>
    <dgm:cxn modelId="{4E6FC454-CD30-4DE2-B2F7-84129FF8B1B4}" type="presParOf" srcId="{6433E3FF-B979-46A1-8254-A2F36F228284}" destId="{B1180F02-2262-4F3C-8BFA-60F990E4B22C}" srcOrd="0" destOrd="0" presId="urn:microsoft.com/office/officeart/2005/8/layout/process5"/>
    <dgm:cxn modelId="{FB7B6168-79FA-492A-895C-0AD6C13B369C}" type="presParOf" srcId="{6433E3FF-B979-46A1-8254-A2F36F228284}" destId="{A7D8AD46-7F20-42F0-9681-F27AA4CC63D8}" srcOrd="1" destOrd="0" presId="urn:microsoft.com/office/officeart/2005/8/layout/process5"/>
    <dgm:cxn modelId="{71BA585E-EB0E-4FB6-BB48-A52F69167E6E}" type="presParOf" srcId="{A7D8AD46-7F20-42F0-9681-F27AA4CC63D8}" destId="{DFFA939A-F511-4ECE-9A7E-01508AA71968}" srcOrd="0" destOrd="0" presId="urn:microsoft.com/office/officeart/2005/8/layout/process5"/>
    <dgm:cxn modelId="{A10D9B80-25A0-4EC2-B032-0A8BD3B972F3}" type="presParOf" srcId="{6433E3FF-B979-46A1-8254-A2F36F228284}" destId="{BA7CF52E-9F21-4BDF-AA66-E7820F109A6A}" srcOrd="2" destOrd="0" presId="urn:microsoft.com/office/officeart/2005/8/layout/process5"/>
    <dgm:cxn modelId="{CB9AFB80-E898-4912-8D95-95FD22C8774B}" type="presParOf" srcId="{6433E3FF-B979-46A1-8254-A2F36F228284}" destId="{47148E6A-87B5-49DA-9615-AED9B750F599}" srcOrd="3" destOrd="0" presId="urn:microsoft.com/office/officeart/2005/8/layout/process5"/>
    <dgm:cxn modelId="{F25F1168-1828-4CB3-9A5B-0A9E0BE00364}" type="presParOf" srcId="{47148E6A-87B5-49DA-9615-AED9B750F599}" destId="{73B90FAE-3FBF-440B-9E32-06D27E792F52}" srcOrd="0" destOrd="0" presId="urn:microsoft.com/office/officeart/2005/8/layout/process5"/>
    <dgm:cxn modelId="{C53C965F-7660-490E-AE1E-124105D2709C}" type="presParOf" srcId="{6433E3FF-B979-46A1-8254-A2F36F228284}" destId="{88A4C4F8-5193-496A-B520-977DE8077154}" srcOrd="4" destOrd="0" presId="urn:microsoft.com/office/officeart/2005/8/layout/process5"/>
    <dgm:cxn modelId="{6A4488DA-9490-4A0D-A728-FF677ADF5FD5}" type="presParOf" srcId="{6433E3FF-B979-46A1-8254-A2F36F228284}" destId="{8BB4DD1A-55DC-46F7-8AC4-D4FD4DF22BD0}" srcOrd="5" destOrd="0" presId="urn:microsoft.com/office/officeart/2005/8/layout/process5"/>
    <dgm:cxn modelId="{7F6360B9-FAB0-4187-BEA8-0C466C17F4EB}" type="presParOf" srcId="{8BB4DD1A-55DC-46F7-8AC4-D4FD4DF22BD0}" destId="{BB90F69A-FE2C-4247-AA20-4931011EE1CE}" srcOrd="0" destOrd="0" presId="urn:microsoft.com/office/officeart/2005/8/layout/process5"/>
    <dgm:cxn modelId="{55826346-8C25-4235-B181-2080A4BD445B}" type="presParOf" srcId="{6433E3FF-B979-46A1-8254-A2F36F228284}" destId="{1BD54837-6FC9-4309-A1CC-69BE7FBE4D64}" srcOrd="6" destOrd="0" presId="urn:microsoft.com/office/officeart/2005/8/layout/process5"/>
    <dgm:cxn modelId="{29FD6C39-0EA4-417E-84D5-6625FFFB9069}" type="presParOf" srcId="{6433E3FF-B979-46A1-8254-A2F36F228284}" destId="{4EAC5E5D-4A82-427A-A7C7-D662CB84D5BB}" srcOrd="7" destOrd="0" presId="urn:microsoft.com/office/officeart/2005/8/layout/process5"/>
    <dgm:cxn modelId="{0C304889-3D6F-4D8B-8851-678CC081985F}" type="presParOf" srcId="{4EAC5E5D-4A82-427A-A7C7-D662CB84D5BB}" destId="{7EBCFCBB-4D1E-4298-972C-11EC07EDA576}" srcOrd="0" destOrd="0" presId="urn:microsoft.com/office/officeart/2005/8/layout/process5"/>
    <dgm:cxn modelId="{D9657CF3-C8FB-4A2A-8745-5D7B30867DF0}" type="presParOf" srcId="{6433E3FF-B979-46A1-8254-A2F36F228284}" destId="{B4C23419-0F79-41FE-8592-77F662299D94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80F02-2262-4F3C-8BFA-60F990E4B22C}">
      <dsp:nvSpPr>
        <dsp:cNvPr id="0" name=""/>
        <dsp:cNvSpPr/>
      </dsp:nvSpPr>
      <dsp:spPr>
        <a:xfrm>
          <a:off x="6872" y="810639"/>
          <a:ext cx="2053971" cy="1232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Оцінка</a:t>
          </a:r>
          <a:r>
            <a:rPr lang="ru-RU" sz="2100" kern="1200" dirty="0" smtClean="0"/>
            <a:t> стану </a:t>
          </a:r>
          <a:r>
            <a:rPr lang="ru-RU" sz="2100" kern="1200" dirty="0" err="1" smtClean="0"/>
            <a:t>м’язів</a:t>
          </a:r>
          <a:r>
            <a:rPr lang="ru-RU" sz="2100" kern="1200" dirty="0" smtClean="0"/>
            <a:t> і тонусу</a:t>
          </a:r>
          <a:endParaRPr lang="ru-RU" sz="2100" kern="1200" dirty="0"/>
        </a:p>
      </dsp:txBody>
      <dsp:txXfrm>
        <a:off x="42967" y="846734"/>
        <a:ext cx="1981781" cy="1160192"/>
      </dsp:txXfrm>
    </dsp:sp>
    <dsp:sp modelId="{A7D8AD46-7F20-42F0-9681-F27AA4CC63D8}">
      <dsp:nvSpPr>
        <dsp:cNvPr id="0" name=""/>
        <dsp:cNvSpPr/>
      </dsp:nvSpPr>
      <dsp:spPr>
        <a:xfrm>
          <a:off x="2241592" y="1172138"/>
          <a:ext cx="435441" cy="5093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241592" y="1274015"/>
        <a:ext cx="304809" cy="305630"/>
      </dsp:txXfrm>
    </dsp:sp>
    <dsp:sp modelId="{BA7CF52E-9F21-4BDF-AA66-E7820F109A6A}">
      <dsp:nvSpPr>
        <dsp:cNvPr id="0" name=""/>
        <dsp:cNvSpPr/>
      </dsp:nvSpPr>
      <dsp:spPr>
        <a:xfrm>
          <a:off x="2882431" y="810639"/>
          <a:ext cx="2053971" cy="1232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4206610"/>
                <a:satOff val="-2163"/>
                <a:lumOff val="-931"/>
                <a:alphaOff val="0"/>
                <a:tint val="35000"/>
                <a:satMod val="253000"/>
              </a:schemeClr>
            </a:gs>
            <a:gs pos="50000">
              <a:schemeClr val="accent3">
                <a:hueOff val="-4206610"/>
                <a:satOff val="-2163"/>
                <a:lumOff val="-931"/>
                <a:alphaOff val="0"/>
                <a:tint val="42000"/>
                <a:satMod val="255000"/>
              </a:schemeClr>
            </a:gs>
            <a:gs pos="97000">
              <a:schemeClr val="accent3">
                <a:hueOff val="-4206610"/>
                <a:satOff val="-2163"/>
                <a:lumOff val="-931"/>
                <a:alphaOff val="0"/>
                <a:tint val="53000"/>
                <a:satMod val="260000"/>
              </a:schemeClr>
            </a:gs>
            <a:gs pos="100000">
              <a:schemeClr val="accent3">
                <a:hueOff val="-4206610"/>
                <a:satOff val="-2163"/>
                <a:lumOff val="-931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Визначення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індивідуальних</a:t>
          </a:r>
          <a:r>
            <a:rPr lang="ru-RU" sz="2100" kern="1200" dirty="0" smtClean="0"/>
            <a:t> зон </a:t>
          </a:r>
          <a:r>
            <a:rPr lang="ru-RU" sz="2100" kern="1200" dirty="0" err="1" smtClean="0"/>
            <a:t>впливу</a:t>
          </a:r>
          <a:endParaRPr lang="ru-RU" sz="2100" kern="1200" dirty="0"/>
        </a:p>
      </dsp:txBody>
      <dsp:txXfrm>
        <a:off x="2918526" y="846734"/>
        <a:ext cx="1981781" cy="1160192"/>
      </dsp:txXfrm>
    </dsp:sp>
    <dsp:sp modelId="{47148E6A-87B5-49DA-9615-AED9B750F599}">
      <dsp:nvSpPr>
        <dsp:cNvPr id="0" name=""/>
        <dsp:cNvSpPr/>
      </dsp:nvSpPr>
      <dsp:spPr>
        <a:xfrm>
          <a:off x="5117151" y="1172138"/>
          <a:ext cx="435441" cy="5093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5608813"/>
                <a:satOff val="-2884"/>
                <a:lumOff val="-1242"/>
                <a:alphaOff val="0"/>
                <a:tint val="35000"/>
                <a:satMod val="253000"/>
              </a:schemeClr>
            </a:gs>
            <a:gs pos="50000">
              <a:schemeClr val="accent3">
                <a:hueOff val="-5608813"/>
                <a:satOff val="-2884"/>
                <a:lumOff val="-1242"/>
                <a:alphaOff val="0"/>
                <a:tint val="42000"/>
                <a:satMod val="255000"/>
              </a:schemeClr>
            </a:gs>
            <a:gs pos="97000">
              <a:schemeClr val="accent3">
                <a:hueOff val="-5608813"/>
                <a:satOff val="-2884"/>
                <a:lumOff val="-1242"/>
                <a:alphaOff val="0"/>
                <a:tint val="53000"/>
                <a:satMod val="260000"/>
              </a:schemeClr>
            </a:gs>
            <a:gs pos="100000">
              <a:schemeClr val="accent3">
                <a:hueOff val="-5608813"/>
                <a:satOff val="-2884"/>
                <a:lumOff val="-1242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117151" y="1274015"/>
        <a:ext cx="304809" cy="305630"/>
      </dsp:txXfrm>
    </dsp:sp>
    <dsp:sp modelId="{88A4C4F8-5193-496A-B520-977DE8077154}">
      <dsp:nvSpPr>
        <dsp:cNvPr id="0" name=""/>
        <dsp:cNvSpPr/>
      </dsp:nvSpPr>
      <dsp:spPr>
        <a:xfrm>
          <a:off x="5757990" y="810639"/>
          <a:ext cx="2053971" cy="1232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8413219"/>
                <a:satOff val="-4326"/>
                <a:lumOff val="-1863"/>
                <a:alphaOff val="0"/>
                <a:tint val="35000"/>
                <a:satMod val="253000"/>
              </a:schemeClr>
            </a:gs>
            <a:gs pos="50000">
              <a:schemeClr val="accent3">
                <a:hueOff val="-8413219"/>
                <a:satOff val="-4326"/>
                <a:lumOff val="-1863"/>
                <a:alphaOff val="0"/>
                <a:tint val="42000"/>
                <a:satMod val="255000"/>
              </a:schemeClr>
            </a:gs>
            <a:gs pos="97000">
              <a:schemeClr val="accent3">
                <a:hueOff val="-8413219"/>
                <a:satOff val="-4326"/>
                <a:lumOff val="-1863"/>
                <a:alphaOff val="0"/>
                <a:tint val="53000"/>
                <a:satMod val="260000"/>
              </a:schemeClr>
            </a:gs>
            <a:gs pos="100000">
              <a:schemeClr val="accent3">
                <a:hueOff val="-8413219"/>
                <a:satOff val="-4326"/>
                <a:lumOff val="-1863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Проведення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масажу</a:t>
          </a:r>
          <a:endParaRPr lang="ru-RU" sz="2100" kern="1200" dirty="0"/>
        </a:p>
      </dsp:txBody>
      <dsp:txXfrm>
        <a:off x="5794085" y="846734"/>
        <a:ext cx="1981781" cy="1160192"/>
      </dsp:txXfrm>
    </dsp:sp>
    <dsp:sp modelId="{8BB4DD1A-55DC-46F7-8AC4-D4FD4DF22BD0}">
      <dsp:nvSpPr>
        <dsp:cNvPr id="0" name=""/>
        <dsp:cNvSpPr/>
      </dsp:nvSpPr>
      <dsp:spPr>
        <a:xfrm rot="5400000">
          <a:off x="6567255" y="2186799"/>
          <a:ext cx="435441" cy="5093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1217626"/>
                <a:satOff val="-5768"/>
                <a:lumOff val="-2483"/>
                <a:alphaOff val="0"/>
                <a:tint val="35000"/>
                <a:satMod val="253000"/>
              </a:schemeClr>
            </a:gs>
            <a:gs pos="50000">
              <a:schemeClr val="accent3">
                <a:hueOff val="-11217626"/>
                <a:satOff val="-5768"/>
                <a:lumOff val="-2483"/>
                <a:alphaOff val="0"/>
                <a:tint val="42000"/>
                <a:satMod val="255000"/>
              </a:schemeClr>
            </a:gs>
            <a:gs pos="97000">
              <a:schemeClr val="accent3">
                <a:hueOff val="-11217626"/>
                <a:satOff val="-5768"/>
                <a:lumOff val="-2483"/>
                <a:alphaOff val="0"/>
                <a:tint val="53000"/>
                <a:satMod val="260000"/>
              </a:schemeClr>
            </a:gs>
            <a:gs pos="100000">
              <a:schemeClr val="accent3">
                <a:hueOff val="-11217626"/>
                <a:satOff val="-5768"/>
                <a:lumOff val="-2483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-5400000">
        <a:off x="6632161" y="2223770"/>
        <a:ext cx="305630" cy="304809"/>
      </dsp:txXfrm>
    </dsp:sp>
    <dsp:sp modelId="{1BD54837-6FC9-4309-A1CC-69BE7FBE4D64}">
      <dsp:nvSpPr>
        <dsp:cNvPr id="0" name=""/>
        <dsp:cNvSpPr/>
      </dsp:nvSpPr>
      <dsp:spPr>
        <a:xfrm>
          <a:off x="5757990" y="2864610"/>
          <a:ext cx="2053971" cy="1232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2619828"/>
                <a:satOff val="-6489"/>
                <a:lumOff val="-2794"/>
                <a:alphaOff val="0"/>
                <a:tint val="35000"/>
                <a:satMod val="253000"/>
              </a:schemeClr>
            </a:gs>
            <a:gs pos="50000">
              <a:schemeClr val="accent3">
                <a:hueOff val="-12619828"/>
                <a:satOff val="-6489"/>
                <a:lumOff val="-2794"/>
                <a:alphaOff val="0"/>
                <a:tint val="42000"/>
                <a:satMod val="255000"/>
              </a:schemeClr>
            </a:gs>
            <a:gs pos="97000">
              <a:schemeClr val="accent3">
                <a:hueOff val="-12619828"/>
                <a:satOff val="-6489"/>
                <a:lumOff val="-2794"/>
                <a:alphaOff val="0"/>
                <a:tint val="53000"/>
                <a:satMod val="260000"/>
              </a:schemeClr>
            </a:gs>
            <a:gs pos="100000">
              <a:schemeClr val="accent3">
                <a:hueOff val="-12619828"/>
                <a:satOff val="-6489"/>
                <a:lumOff val="-2794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Артикуляційна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активація</a:t>
          </a:r>
          <a:endParaRPr lang="ru-RU" sz="2100" kern="1200" dirty="0"/>
        </a:p>
      </dsp:txBody>
      <dsp:txXfrm>
        <a:off x="5794085" y="2900705"/>
        <a:ext cx="1981781" cy="1160192"/>
      </dsp:txXfrm>
    </dsp:sp>
    <dsp:sp modelId="{4EAC5E5D-4A82-427A-A7C7-D662CB84D5BB}">
      <dsp:nvSpPr>
        <dsp:cNvPr id="0" name=""/>
        <dsp:cNvSpPr/>
      </dsp:nvSpPr>
      <dsp:spPr>
        <a:xfrm rot="10800000">
          <a:off x="5141799" y="3226109"/>
          <a:ext cx="435441" cy="5093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35000"/>
                <a:satMod val="253000"/>
              </a:schemeClr>
            </a:gs>
            <a:gs pos="50000">
              <a:schemeClr val="accent3">
                <a:hueOff val="-16826439"/>
                <a:satOff val="-8652"/>
                <a:lumOff val="-3725"/>
                <a:alphaOff val="0"/>
                <a:tint val="42000"/>
                <a:satMod val="255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53000"/>
                <a:satMod val="26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5272431" y="3327986"/>
        <a:ext cx="304809" cy="305630"/>
      </dsp:txXfrm>
    </dsp:sp>
    <dsp:sp modelId="{B4C23419-0F79-41FE-8592-77F662299D94}">
      <dsp:nvSpPr>
        <dsp:cNvPr id="0" name=""/>
        <dsp:cNvSpPr/>
      </dsp:nvSpPr>
      <dsp:spPr>
        <a:xfrm>
          <a:off x="2882431" y="2864610"/>
          <a:ext cx="2053971" cy="1232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35000"/>
                <a:satMod val="253000"/>
              </a:schemeClr>
            </a:gs>
            <a:gs pos="50000">
              <a:schemeClr val="accent3">
                <a:hueOff val="-16826439"/>
                <a:satOff val="-8652"/>
                <a:lumOff val="-3725"/>
                <a:alphaOff val="0"/>
                <a:tint val="42000"/>
                <a:satMod val="255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53000"/>
                <a:satMod val="26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Заключна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релаксація</a:t>
          </a:r>
          <a:endParaRPr lang="ru-RU" sz="2100" kern="1200" dirty="0"/>
        </a:p>
      </dsp:txBody>
      <dsp:txXfrm>
        <a:off x="2918526" y="2900705"/>
        <a:ext cx="1981781" cy="1160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676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EC9064D9-8093-4DB2-B5F1-BF79894A82A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1048677" name="Образ слайда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ru-RU"/>
          </a:p>
        </p:txBody>
      </p:sp>
      <p:sp>
        <p:nvSpPr>
          <p:cNvPr id="1048678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79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680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9CF0F9D2-500B-43DF-8832-33F2A8C3527E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587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algn="l" indent="0" marL="27432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4858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1048589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48591" name="Овал 7"/>
          <p:cNvSpPr/>
          <p:nvPr/>
        </p:nvSpPr>
        <p:spPr>
          <a:xfrm>
            <a:off x="921433" y="1413802"/>
            <a:ext cx="210312" cy="210312"/>
          </a:xfrm>
          <a:prstGeom prst="ellipse"/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92" name="Овал 8"/>
          <p:cNvSpPr/>
          <p:nvPr/>
        </p:nvSpPr>
        <p:spPr>
          <a:xfrm>
            <a:off x="1157176" y="1345016"/>
            <a:ext cx="64008" cy="64008"/>
          </a:xfrm>
          <a:prstGeom prst="ellipse"/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37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3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104863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2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2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104862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595" name="Объект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59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104859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Заголовок раздела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4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b="1" cap="all" sz="40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4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indent="0" marL="18288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sp>
        <p:nvSpPr>
          <p:cNvPr id="104864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104864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48647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48" name="Овал 7"/>
          <p:cNvSpPr/>
          <p:nvPr/>
        </p:nvSpPr>
        <p:spPr>
          <a:xfrm>
            <a:off x="2172321" y="2814656"/>
            <a:ext cx="210312" cy="210312"/>
          </a:xfrm>
          <a:prstGeom prst="ellipse"/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49" name="Овал 8"/>
          <p:cNvSpPr/>
          <p:nvPr/>
        </p:nvSpPr>
        <p:spPr>
          <a:xfrm>
            <a:off x="2408064" y="2745870"/>
            <a:ext cx="64008" cy="64008"/>
          </a:xfrm>
          <a:prstGeom prst="ellipse"/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51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52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5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104865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TxTwoObj">
  <p:cSld name="Сравнение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baseline="0" b="1" cap="none" sz="45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57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algn="l" indent="0" marL="64008">
              <a:lnSpc>
                <a:spcPct val="100000"/>
              </a:lnSpc>
              <a:spcBef>
                <a:spcPts val="100"/>
              </a:spcBef>
              <a:buNone/>
              <a:defRPr b="0" sz="1900">
                <a:solidFill>
                  <a:schemeClr val="tx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sp>
        <p:nvSpPr>
          <p:cNvPr id="1048658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algn="l" indent="0" marL="64008">
              <a:lnSpc>
                <a:spcPct val="100000"/>
              </a:lnSpc>
              <a:spcBef>
                <a:spcPts val="100"/>
              </a:spcBef>
              <a:buNone/>
              <a:defRPr b="0" sz="1900">
                <a:solidFill>
                  <a:schemeClr val="tx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sp>
        <p:nvSpPr>
          <p:cNvPr id="1048659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indent="-274320" marL="393192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60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indent="-274320" marL="393192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61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1048662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3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1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104862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blank">
  <p:cSld name="Пустой слайд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Прямоугольник 4"/>
          <p:cNvSpPr/>
          <p:nvPr/>
        </p:nvSpPr>
        <p:spPr>
          <a:xfrm>
            <a:off x="1014984" y="0"/>
            <a:ext cx="8129016" cy="6858000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6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104866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48668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Объект с подписью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baseline="0" b="1" cap="all" sz="22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70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indent="0" marL="4572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sp>
        <p:nvSpPr>
          <p:cNvPr id="1048671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7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104867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Рисунок с подписью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b="1" sz="2100"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2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104862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48631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/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500" dir="5400000" dist="1850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anchor="t" lIns="91440" rtlCol="0" tIns="274320">
            <a:normAutofit/>
          </a:bodyPr>
          <a:p>
            <a:pPr algn="l" eaLnBrk="1" hangingPunct="1" indent="-283464" latinLnBrk="0" marL="0" rtl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sz="3200" kern="1200"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632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anchor="t" lIns="91440" tIns="274320"/>
          <a:lstStyle>
            <a:lvl1pPr indent="0">
              <a:buNone/>
              <a:defRPr sz="3200"/>
            </a:lvl1pPr>
          </a:lstStyle>
          <a:p>
            <a:pPr algn="l" eaLnBrk="1" hangingPunct="1" latinLnBrk="0" marL="0"/>
            <a:r>
              <a:rPr kumimoji="0" lang="ru-RU" smtClean="0"/>
              <a:t>Вставка рисунка</a:t>
            </a:r>
            <a:endParaRPr dirty="0" kumimoji="0" lang="en-US"/>
          </a:p>
        </p:txBody>
      </p:sp>
      <p:sp>
        <p:nvSpPr>
          <p:cNvPr id="1048633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/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algn="tl" blurRad="25400" dir="3300000" dist="25400" rotWithShape="0" sx="96000" sy="9600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34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/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algn="tl" blurRad="25400" dir="3300000" dist="25400" rotWithShape="0" sx="96000" sy="9600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35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algn="l" indent="0" marL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77" name="Овал 7"/>
          <p:cNvSpPr/>
          <p:nvPr/>
        </p:nvSpPr>
        <p:spPr>
          <a:xfrm>
            <a:off x="168816" y="21102"/>
            <a:ext cx="1702191" cy="1702191"/>
          </a:xfrm>
          <a:prstGeom prst="ellipse"/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algn="tl" blurRad="25400" dir="5400000" dist="25400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78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algn="tl" blurRad="12700" dir="4500000" dist="15000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79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80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/>
        </p:spPr>
        <p:txBody>
          <a:bodyPr anchor="ctr">
            <a:normAutofit/>
          </a:bodyPr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581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/>
        </p:spPr>
        <p:txBody>
          <a:bodyPr>
            <a:normAutofit/>
          </a:bodyPr>
          <a:p>
            <a:pPr eaLnBrk="1" hangingPunct="1" latinLnBrk="0" lvl="0"/>
            <a:r>
              <a:rPr kumimoji="0" lang="ru-RU" smtClean="0"/>
              <a:t>Образец текста</a:t>
            </a:r>
          </a:p>
          <a:p>
            <a:pPr eaLnBrk="1" hangingPunct="1" latinLnBrk="0" lvl="1"/>
            <a:r>
              <a:rPr kumimoji="0" lang="ru-RU" smtClean="0"/>
              <a:t>Второй уровень</a:t>
            </a:r>
          </a:p>
          <a:p>
            <a:pPr eaLnBrk="1" hangingPunct="1" latinLnBrk="0" lvl="2"/>
            <a:r>
              <a:rPr kumimoji="0" lang="ru-RU" smtClean="0"/>
              <a:t>Третий уровень</a:t>
            </a:r>
          </a:p>
          <a:p>
            <a:pPr eaLnBrk="1" hangingPunct="1" latinLnBrk="0" lvl="3"/>
            <a:r>
              <a:rPr kumimoji="0" lang="ru-RU" smtClean="0"/>
              <a:t>Четвертый уровень</a:t>
            </a:r>
          </a:p>
          <a:p>
            <a:pPr eaLnBrk="1" hangingPunct="1" latinLnBrk="0" lvl="4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48582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/>
        </p:spPr>
        <p:txBody>
          <a:bodyPr anchor="b"/>
          <a:lstStyle>
            <a:lvl1pPr algn="r" eaLnBrk="1" hangingPunct="1" latinLnBrk="0">
              <a:defRPr sz="1200" kumimoji="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1048583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/>
        </p:spPr>
        <p:txBody>
          <a:bodyPr anchor="b"/>
          <a:lstStyle>
            <a:lvl1pPr eaLnBrk="1" hangingPunct="1" latinLnBrk="0">
              <a:defRPr sz="1200" kumimoji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104858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/>
        </p:spPr>
        <p:txBody>
          <a:bodyPr anchor="b"/>
          <a:lstStyle>
            <a:lvl1pPr algn="ctr" eaLnBrk="1" hangingPunct="1" latinLnBrk="0">
              <a:defRPr sz="1200" kumimoji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4858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eaLnBrk="1" hangingPunct="1" latinLnBrk="0" rtl="0">
        <a:spcBef>
          <a:spcPct val="0"/>
        </a:spcBef>
        <a:buNone/>
        <a:defRPr sz="4300" kern="1200" kumimoji="0">
          <a:solidFill>
            <a:schemeClr val="tx2">
              <a:satMod val="130000"/>
            </a:schemeClr>
          </a:solidFill>
          <a:effectLst>
            <a:outerShdw algn="tl" blurRad="50000" dir="5400000" dist="30000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algn="l" eaLnBrk="1" hangingPunct="1" indent="-283464" latinLnBrk="0" marL="365760" rtl="0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37744" latinLnBrk="0" marL="640080" rtl="0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28600" latinLnBrk="0" marL="886968" rtl="0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173736" latinLnBrk="0" marL="1097280" rtl="0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182880" latinLnBrk="0" marL="1298448" rtl="0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182880" latinLnBrk="0" marL="1508760" rtl="0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1719072" rtl="0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1920240" rtl="0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130552" rtl="0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4" descr="D:\2025\Натали\Новая папка\Copilot_20251128_161826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-17614"/>
            <a:ext cx="9144000" cy="7020272"/>
          </a:xfrm>
          <a:prstGeom prst="rect"/>
          <a:noFill/>
        </p:spPr>
      </p:pic>
      <p:sp>
        <p:nvSpPr>
          <p:cNvPr id="104859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229526"/>
            <a:ext cx="3312368" cy="1752600"/>
          </a:xfrm>
        </p:spPr>
        <p:txBody>
          <a:bodyPr/>
          <a:p>
            <a:r>
              <a:rPr dirty="0" lang="uk-UA" smtClean="0"/>
              <a:t>Підготувала:</a:t>
            </a:r>
          </a:p>
          <a:p>
            <a:r>
              <a:rPr dirty="0" lang="uk-UA" err="1" smtClean="0"/>
              <a:t>Сайдалімова</a:t>
            </a:r>
            <a:r>
              <a:rPr dirty="0" lang="uk-UA" smtClean="0"/>
              <a:t> Н.А.</a:t>
            </a:r>
            <a:endParaRPr dirty="0" lang="ru-RU"/>
          </a:p>
        </p:txBody>
      </p:sp>
    </p:spTree>
  </p:cSld>
  <p:clrMapOvr>
    <a:masterClrMapping/>
  </p:clrMapOvr>
  <p:transition spd="slow">
    <p:randomBar dir="vert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/>
          <a:p>
            <a:pPr algn="ctr"/>
            <a:r>
              <a:rPr dirty="0" lang="uk-UA" smtClean="0"/>
              <a:t>Практичні поради:</a:t>
            </a:r>
            <a:endParaRPr dirty="0" lang="ru-RU"/>
          </a:p>
        </p:txBody>
      </p:sp>
      <p:sp>
        <p:nvSpPr>
          <p:cNvPr id="1048612" name="Объект 2"/>
          <p:cNvSpPr>
            <a:spLocks noGrp="1"/>
          </p:cNvSpPr>
          <p:nvPr>
            <p:ph idx="1"/>
          </p:nvPr>
        </p:nvSpPr>
        <p:spPr>
          <a:xfrm>
            <a:off x="2555776" y="1447800"/>
            <a:ext cx="6377912" cy="4800600"/>
          </a:xfrm>
        </p:spPr>
        <p:txBody>
          <a:bodyPr>
            <a:normAutofit fontScale="75000" lnSpcReduction="20000"/>
          </a:bodyPr>
          <a:p>
            <a:pPr algn="just" indent="457200" marL="0">
              <a:lnSpc>
                <a:spcPct val="150000"/>
              </a:lnSpc>
              <a:spcBef>
                <a:spcPts val="0"/>
              </a:spcBef>
              <a:buNone/>
            </a:pPr>
            <a:r>
              <a:rPr dirty="0" lang="uk-UA">
                <a:latin typeface="Times New Roman" pitchFamily="18" charset="0"/>
                <a:cs typeface="Times New Roman" pitchFamily="18" charset="0"/>
              </a:rPr>
              <a:t>Пасивна стимуляція губ і </a:t>
            </a:r>
            <a:r>
              <a:rPr dirty="0" lang="uk-UA" err="1">
                <a:latin typeface="Times New Roman" pitchFamily="18" charset="0"/>
                <a:cs typeface="Times New Roman" pitchFamily="18" charset="0"/>
              </a:rPr>
              <a:t>щік</a:t>
            </a:r>
            <a:r>
              <a:rPr dirty="0" lang="uk-UA">
                <a:latin typeface="Times New Roman" pitchFamily="18" charset="0"/>
                <a:cs typeface="Times New Roman" pitchFamily="18" charset="0"/>
              </a:rPr>
              <a:t>, точковий масаж щелепного суглоба, вібраційні рухи у зоні підборіддя.</a:t>
            </a:r>
          </a:p>
          <a:p>
            <a:pPr algn="just" indent="457200" marL="0">
              <a:lnSpc>
                <a:spcPct val="150000"/>
              </a:lnSpc>
              <a:spcBef>
                <a:spcPts val="0"/>
              </a:spcBef>
              <a:buNone/>
            </a:pPr>
            <a:r>
              <a:rPr dirty="0" lang="uk-UA">
                <a:latin typeface="Times New Roman" pitchFamily="18" charset="0"/>
                <a:cs typeface="Times New Roman" pitchFamily="18" charset="0"/>
              </a:rPr>
              <a:t>Масаж поєднують із </a:t>
            </a:r>
            <a:r>
              <a:rPr dirty="0" lang="uk-UA" err="1">
                <a:latin typeface="Times New Roman" pitchFamily="18" charset="0"/>
                <a:cs typeface="Times New Roman" pitchFamily="18" charset="0"/>
              </a:rPr>
              <a:t>міофункціональними</a:t>
            </a:r>
            <a:r>
              <a:rPr dirty="0" lang="uk-UA">
                <a:latin typeface="Times New Roman" pitchFamily="18" charset="0"/>
                <a:cs typeface="Times New Roman" pitchFamily="18" charset="0"/>
              </a:rPr>
              <a:t> вправами, біологічним зворотним зв’язком, </a:t>
            </a:r>
            <a:r>
              <a:rPr dirty="0" lang="uk-UA" err="1">
                <a:latin typeface="Times New Roman" pitchFamily="18" charset="0"/>
                <a:cs typeface="Times New Roman" pitchFamily="18" charset="0"/>
              </a:rPr>
              <a:t>нейротерапією</a:t>
            </a:r>
            <a:r>
              <a:rPr dirty="0" lang="uk-UA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indent="457200" marL="0">
              <a:lnSpc>
                <a:spcPct val="150000"/>
              </a:lnSpc>
              <a:spcBef>
                <a:spcPts val="0"/>
              </a:spcBef>
              <a:buNone/>
            </a:pPr>
            <a:r>
              <a:rPr dirty="0" lang="uk-UA" smtClean="0">
                <a:latin typeface="Times New Roman" pitchFamily="18" charset="0"/>
                <a:cs typeface="Times New Roman" pitchFamily="18" charset="0"/>
              </a:rPr>
              <a:t>Масаж можна поєднувати з </a:t>
            </a:r>
            <a:r>
              <a:rPr dirty="0" lang="uk-UA" err="1" smtClean="0">
                <a:latin typeface="Times New Roman" pitchFamily="18" charset="0"/>
                <a:cs typeface="Times New Roman" pitchFamily="18" charset="0"/>
              </a:rPr>
              <a:t>тейпуванням</a:t>
            </a:r>
            <a:r>
              <a:rPr dirty="0" lang="uk-UA" smtClean="0">
                <a:latin typeface="Times New Roman" pitchFamily="18" charset="0"/>
                <a:cs typeface="Times New Roman" pitchFamily="18" charset="0"/>
              </a:rPr>
              <a:t> для підтримки м’язового каркасу.</a:t>
            </a:r>
            <a:endParaRPr dirty="0" lang="uk-UA">
              <a:latin typeface="Times New Roman" pitchFamily="18" charset="0"/>
              <a:cs typeface="Times New Roman" pitchFamily="18" charset="0"/>
            </a:endParaRPr>
          </a:p>
          <a:p>
            <a:endParaRPr dirty="0" lang="ru-RU"/>
          </a:p>
        </p:txBody>
      </p:sp>
      <p:pic>
        <p:nvPicPr>
          <p:cNvPr id="209715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-108520" y="23370"/>
            <a:ext cx="2592288" cy="3456384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ransition spd="slow">
    <p:circle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p>
            <a:pPr algn="ctr"/>
            <a:r>
              <a:rPr dirty="0" lang="uk-UA" smtClean="0"/>
              <a:t>Результати:</a:t>
            </a:r>
            <a:endParaRPr dirty="0" lang="ru-RU"/>
          </a:p>
        </p:txBody>
      </p:sp>
      <p:sp>
        <p:nvSpPr>
          <p:cNvPr id="1048614" name="Объект 2"/>
          <p:cNvSpPr>
            <a:spLocks noGrp="1"/>
          </p:cNvSpPr>
          <p:nvPr>
            <p:ph idx="1"/>
          </p:nvPr>
        </p:nvSpPr>
        <p:spPr>
          <a:xfrm>
            <a:off x="1403648" y="1052736"/>
            <a:ext cx="7498080" cy="3421360"/>
          </a:xfrm>
        </p:spPr>
        <p:txBody>
          <a:bodyPr>
            <a:normAutofit fontScale="81250" lnSpcReduction="10000"/>
          </a:bodyPr>
          <a:p>
            <a:pPr algn="just" indent="457200" marL="0">
              <a:lnSpc>
                <a:spcPct val="150000"/>
              </a:lnSpc>
              <a:spcBef>
                <a:spcPts val="0"/>
              </a:spcBef>
              <a:buNone/>
            </a:pP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артикуляції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, тембру,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голосу,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плавності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спастики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indent="457200" marL="0">
              <a:lnSpc>
                <a:spcPct val="150000"/>
              </a:lnSpc>
              <a:spcBef>
                <a:spcPts val="0"/>
              </a:spcBef>
              <a:buNone/>
            </a:pP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щоденника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динаміки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тонусу,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артикуляції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мовленнєвої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97156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156176" y="3645024"/>
            <a:ext cx="2780928" cy="2780928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dirty="0" lang="uk-UA"/>
              <a:t>Наукові джерела:</a:t>
            </a:r>
            <a:endParaRPr dirty="0" lang="ru-RU"/>
          </a:p>
        </p:txBody>
      </p:sp>
      <p:sp>
        <p:nvSpPr>
          <p:cNvPr id="1048616" name="Объект 2"/>
          <p:cNvSpPr>
            <a:spLocks noGrp="1"/>
          </p:cNvSpPr>
          <p:nvPr>
            <p:ph idx="1"/>
          </p:nvPr>
        </p:nvSpPr>
        <p:spPr>
          <a:xfrm>
            <a:off x="1115616" y="1484784"/>
            <a:ext cx="7848872" cy="5184576"/>
          </a:xfrm>
        </p:spPr>
        <p:txBody>
          <a:bodyPr>
            <a:normAutofit fontScale="78125" lnSpcReduction="20000"/>
          </a:bodyPr>
          <a:p>
            <a:pPr algn="just" indent="432000" marL="0">
              <a:lnSpc>
                <a:spcPct val="170000"/>
              </a:lnSpc>
              <a:spcBef>
                <a:spcPts val="0"/>
              </a:spcBef>
            </a:pPr>
            <a:r>
              <a:rPr dirty="0" lang="en-US"/>
              <a:t>1. Cleveland Clinic. (2023). Dysarthria. https://my.clevelandclinic.org/health/diseases/17653-dysarthria</a:t>
            </a:r>
          </a:p>
          <a:p>
            <a:pPr algn="just" indent="432000" marL="0">
              <a:lnSpc>
                <a:spcPct val="170000"/>
              </a:lnSpc>
              <a:spcBef>
                <a:spcPts val="0"/>
              </a:spcBef>
            </a:pPr>
            <a:r>
              <a:rPr dirty="0" lang="en-US"/>
              <a:t> 2. NIDCD. (2023). Apraxia of Speech. https://www.nidcd.nih.gov/health/apraxia-speech</a:t>
            </a:r>
          </a:p>
          <a:p>
            <a:pPr algn="just" indent="432000" marL="0">
              <a:lnSpc>
                <a:spcPct val="170000"/>
              </a:lnSpc>
              <a:spcBef>
                <a:spcPts val="0"/>
              </a:spcBef>
            </a:pPr>
            <a:r>
              <a:rPr dirty="0" lang="en-US"/>
              <a:t> 3. Duffy, J. R. (2013). Motor Speech Disorders: Substrates, Differential Diagnosis, and Management. Elsevier Health Sciences.</a:t>
            </a:r>
          </a:p>
          <a:p>
            <a:pPr algn="just" indent="432000" marL="0">
              <a:lnSpc>
                <a:spcPct val="170000"/>
              </a:lnSpc>
              <a:spcBef>
                <a:spcPts val="0"/>
              </a:spcBef>
            </a:pPr>
            <a:r>
              <a:rPr dirty="0" lang="en-US"/>
              <a:t> 4. </a:t>
            </a:r>
            <a:r>
              <a:rPr dirty="0" lang="en-US" err="1"/>
              <a:t>Ogar</a:t>
            </a:r>
            <a:r>
              <a:rPr dirty="0" lang="en-US"/>
              <a:t>, J. M., et al. (2006). Apraxia of speech: An overview. Brain, 129(4), 922–940.</a:t>
            </a:r>
            <a:endParaRPr dirty="0" lang="uk-UA"/>
          </a:p>
          <a:p>
            <a:endParaRPr dirty="0" lang="ru-RU"/>
          </a:p>
        </p:txBody>
      </p:sp>
    </p:spTree>
  </p:cSld>
  <p:clrMapOvr>
    <a:masterClrMapping/>
  </p:clrMapOvr>
  <p:transition spd="slow">
    <p:push dir="u"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dirty="0" lang="uk-UA" smtClean="0"/>
              <a:t>Дякую за увагу!</a:t>
            </a:r>
            <a:endParaRPr dirty="0" lang="ru-RU"/>
          </a:p>
        </p:txBody>
      </p:sp>
      <p:pic>
        <p:nvPicPr>
          <p:cNvPr id="2097157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95536" y="1340768"/>
            <a:ext cx="3672408" cy="5199869"/>
          </a:xfrm>
          <a:prstGeom prst="rect"/>
          <a:noFill/>
          <a:ln>
            <a:noFill/>
          </a:ln>
          <a:effectLst/>
        </p:spPr>
      </p:pic>
      <p:pic>
        <p:nvPicPr>
          <p:cNvPr id="2097158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5436096" y="1484784"/>
            <a:ext cx="3527376" cy="4703168"/>
          </a:xfrm>
          <a:prstGeom prst="rect"/>
          <a:noFill/>
          <a:ln>
            <a:noFill/>
          </a:ln>
          <a:effectLst/>
        </p:spPr>
      </p:pic>
      <p:pic>
        <p:nvPicPr>
          <p:cNvPr id="2097159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4427984" y="1308035"/>
            <a:ext cx="4716016" cy="4716016"/>
          </a:xfrm>
          <a:prstGeom prst="rect"/>
          <a:noFill/>
          <a:ln>
            <a:noFill/>
          </a:ln>
          <a:effectLst/>
        </p:spPr>
      </p:pic>
      <p:pic>
        <p:nvPicPr>
          <p:cNvPr id="2097160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345841" y="1249515"/>
            <a:ext cx="3701952" cy="4935936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ransition spd="slow">
    <p:wheel spokes="1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xit" presetID="22" presetSubtype="4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dur="500" id="6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3500"/>
                            </p:stCondLst>
                            <p:childTnLst>
                              <p:par>
                                <p:cTn fill="hold" id="9" nodeType="afterEffect" presetClass="exit" presetID="2" presetSubtype="4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0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>
                            <p:stCondLst>
                              <p:cond delay="5000"/>
                            </p:stCondLst>
                            <p:childTnLst>
                              <p:par>
                                <p:cTn fill="hold" id="1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16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>
                            <p:stCondLst>
                              <p:cond delay="5500"/>
                            </p:stCondLst>
                            <p:childTnLst>
                              <p:par>
                                <p:cTn fill="hold" id="18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2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1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2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Объект 2"/>
          <p:cNvSpPr>
            <a:spLocks noGrp="1"/>
          </p:cNvSpPr>
          <p:nvPr>
            <p:ph idx="1"/>
          </p:nvPr>
        </p:nvSpPr>
        <p:spPr>
          <a:xfrm>
            <a:off x="971600" y="476672"/>
            <a:ext cx="7715200" cy="5649491"/>
          </a:xfrm>
        </p:spPr>
        <p:txBody>
          <a:bodyPr>
            <a:normAutofit fontScale="65625" lnSpcReduction="20000"/>
          </a:bodyPr>
          <a:p>
            <a:pPr algn="just" indent="457200" marL="0">
              <a:lnSpc>
                <a:spcPct val="170000"/>
              </a:lnSpc>
              <a:spcBef>
                <a:spcPts val="0"/>
              </a:spcBef>
              <a:buNone/>
            </a:pPr>
            <a:r>
              <a:rPr dirty="0" lang="ru-RU" err="1"/>
              <a:t>Логопедичний</a:t>
            </a:r>
            <a:r>
              <a:rPr dirty="0" lang="ru-RU"/>
              <a:t> </a:t>
            </a:r>
            <a:r>
              <a:rPr dirty="0" lang="ru-RU" err="1"/>
              <a:t>масаж</a:t>
            </a:r>
            <a:r>
              <a:rPr dirty="0" lang="ru-RU"/>
              <a:t> є </a:t>
            </a:r>
            <a:r>
              <a:rPr dirty="0" lang="ru-RU" err="1"/>
              <a:t>важливою</a:t>
            </a:r>
            <a:r>
              <a:rPr dirty="0" lang="ru-RU"/>
              <a:t> </a:t>
            </a:r>
            <a:r>
              <a:rPr dirty="0" lang="ru-RU" err="1"/>
              <a:t>складовою</a:t>
            </a:r>
            <a:r>
              <a:rPr dirty="0" lang="ru-RU"/>
              <a:t> </a:t>
            </a:r>
            <a:r>
              <a:rPr dirty="0" lang="ru-RU" err="1"/>
              <a:t>комплексної</a:t>
            </a:r>
            <a:r>
              <a:rPr dirty="0" lang="ru-RU"/>
              <a:t> </a:t>
            </a:r>
            <a:r>
              <a:rPr dirty="0" lang="ru-RU" err="1"/>
              <a:t>логопедичної</a:t>
            </a:r>
            <a:r>
              <a:rPr dirty="0" lang="ru-RU"/>
              <a:t> </a:t>
            </a:r>
            <a:r>
              <a:rPr dirty="0" lang="ru-RU" err="1"/>
              <a:t>терапії</a:t>
            </a:r>
            <a:r>
              <a:rPr dirty="0" lang="ru-RU"/>
              <a:t>, </a:t>
            </a:r>
            <a:r>
              <a:rPr dirty="0" lang="ru-RU" err="1"/>
              <a:t>що</a:t>
            </a:r>
            <a:r>
              <a:rPr dirty="0" lang="ru-RU"/>
              <a:t> </a:t>
            </a:r>
            <a:r>
              <a:rPr dirty="0" lang="ru-RU" err="1"/>
              <a:t>передбачає</a:t>
            </a:r>
            <a:r>
              <a:rPr dirty="0" lang="ru-RU"/>
              <a:t> </a:t>
            </a:r>
            <a:r>
              <a:rPr dirty="0" lang="ru-RU" err="1"/>
              <a:t>механічний</a:t>
            </a:r>
            <a:r>
              <a:rPr dirty="0" lang="ru-RU"/>
              <a:t> </a:t>
            </a:r>
            <a:r>
              <a:rPr dirty="0" lang="ru-RU" err="1"/>
              <a:t>вплив</a:t>
            </a:r>
            <a:r>
              <a:rPr dirty="0" lang="ru-RU"/>
              <a:t> на </a:t>
            </a:r>
            <a:r>
              <a:rPr dirty="0" lang="ru-RU" err="1"/>
              <a:t>м'язи</a:t>
            </a:r>
            <a:r>
              <a:rPr dirty="0" lang="ru-RU"/>
              <a:t>, </a:t>
            </a:r>
            <a:r>
              <a:rPr dirty="0" lang="ru-RU" err="1"/>
              <a:t>нерви</a:t>
            </a:r>
            <a:r>
              <a:rPr dirty="0" lang="ru-RU"/>
              <a:t> та </a:t>
            </a:r>
            <a:r>
              <a:rPr dirty="0" lang="ru-RU" err="1"/>
              <a:t>тканини</a:t>
            </a:r>
            <a:r>
              <a:rPr dirty="0" lang="ru-RU"/>
              <a:t> </a:t>
            </a:r>
            <a:r>
              <a:rPr dirty="0" lang="ru-RU" err="1"/>
              <a:t>мовленнєвого</a:t>
            </a:r>
            <a:r>
              <a:rPr dirty="0" lang="ru-RU"/>
              <a:t> </a:t>
            </a:r>
            <a:r>
              <a:rPr dirty="0" lang="ru-RU" err="1"/>
              <a:t>апарату</a:t>
            </a:r>
            <a:r>
              <a:rPr dirty="0" lang="ru-RU"/>
              <a:t> для </a:t>
            </a:r>
            <a:r>
              <a:rPr dirty="0" lang="ru-RU" err="1"/>
              <a:t>корекції</a:t>
            </a:r>
            <a:r>
              <a:rPr dirty="0" lang="ru-RU"/>
              <a:t> </a:t>
            </a:r>
            <a:r>
              <a:rPr dirty="0" lang="ru-RU" err="1"/>
              <a:t>мовленнєвих</a:t>
            </a:r>
            <a:r>
              <a:rPr dirty="0" lang="ru-RU"/>
              <a:t> </a:t>
            </a:r>
            <a:r>
              <a:rPr dirty="0" lang="ru-RU" err="1"/>
              <a:t>порушень</a:t>
            </a:r>
            <a:r>
              <a:rPr dirty="0" lang="ru-RU"/>
              <a:t>. </a:t>
            </a:r>
            <a:endParaRPr dirty="0" lang="ru-RU" smtClean="0"/>
          </a:p>
          <a:p>
            <a:pPr algn="just" indent="457200" marL="0">
              <a:lnSpc>
                <a:spcPct val="170000"/>
              </a:lnSpc>
              <a:spcBef>
                <a:spcPts val="0"/>
              </a:spcBef>
              <a:buNone/>
            </a:pPr>
            <a:r>
              <a:rPr dirty="0" lang="ru-RU" err="1" smtClean="0"/>
              <a:t>Його</a:t>
            </a:r>
            <a:r>
              <a:rPr dirty="0" lang="ru-RU" smtClean="0"/>
              <a:t> </a:t>
            </a:r>
            <a:r>
              <a:rPr dirty="0" lang="ru-RU" err="1"/>
              <a:t>основні</a:t>
            </a:r>
            <a:r>
              <a:rPr dirty="0" lang="ru-RU"/>
              <a:t> </a:t>
            </a:r>
            <a:r>
              <a:rPr dirty="0" lang="ru-RU" err="1"/>
              <a:t>цілі</a:t>
            </a:r>
            <a:r>
              <a:rPr dirty="0" lang="ru-RU"/>
              <a:t> – </a:t>
            </a:r>
            <a:r>
              <a:rPr dirty="0" lang="ru-RU" err="1"/>
              <a:t>нормалізація</a:t>
            </a:r>
            <a:r>
              <a:rPr dirty="0" lang="ru-RU"/>
              <a:t> </a:t>
            </a:r>
            <a:r>
              <a:rPr dirty="0" lang="ru-RU" err="1"/>
              <a:t>м'язового</a:t>
            </a:r>
            <a:r>
              <a:rPr dirty="0" lang="ru-RU"/>
              <a:t> тонусу, </a:t>
            </a:r>
            <a:r>
              <a:rPr dirty="0" lang="ru-RU" err="1"/>
              <a:t>покращення</a:t>
            </a:r>
            <a:r>
              <a:rPr dirty="0" lang="ru-RU"/>
              <a:t> </a:t>
            </a:r>
            <a:r>
              <a:rPr dirty="0" lang="ru-RU" err="1"/>
              <a:t>кровопостачання</a:t>
            </a:r>
            <a:r>
              <a:rPr dirty="0" lang="ru-RU"/>
              <a:t>, </a:t>
            </a:r>
            <a:r>
              <a:rPr dirty="0" lang="ru-RU" err="1"/>
              <a:t>координації</a:t>
            </a:r>
            <a:r>
              <a:rPr dirty="0" lang="ru-RU"/>
              <a:t> </a:t>
            </a:r>
            <a:r>
              <a:rPr dirty="0" lang="ru-RU" err="1"/>
              <a:t>рухів</a:t>
            </a:r>
            <a:r>
              <a:rPr dirty="0" lang="ru-RU"/>
              <a:t> та </a:t>
            </a:r>
            <a:r>
              <a:rPr dirty="0" lang="ru-RU" err="1"/>
              <a:t>стимуляція</a:t>
            </a:r>
            <a:r>
              <a:rPr dirty="0" lang="ru-RU"/>
              <a:t> </a:t>
            </a:r>
            <a:r>
              <a:rPr dirty="0" lang="ru-RU" err="1"/>
              <a:t>правильної</a:t>
            </a:r>
            <a:r>
              <a:rPr dirty="0" lang="ru-RU"/>
              <a:t> </a:t>
            </a:r>
            <a:r>
              <a:rPr dirty="0" lang="ru-RU" err="1"/>
              <a:t>артикуляції</a:t>
            </a:r>
            <a:r>
              <a:rPr dirty="0" lang="ru-RU"/>
              <a:t>. </a:t>
            </a:r>
            <a:r>
              <a:rPr dirty="0" lang="ru-RU" err="1"/>
              <a:t>Масаж</a:t>
            </a:r>
            <a:r>
              <a:rPr dirty="0" lang="ru-RU"/>
              <a:t> </a:t>
            </a:r>
            <a:r>
              <a:rPr dirty="0" lang="ru-RU" err="1"/>
              <a:t>допомагає</a:t>
            </a:r>
            <a:r>
              <a:rPr dirty="0" lang="ru-RU"/>
              <a:t> при таких станах, як </a:t>
            </a:r>
            <a:r>
              <a:rPr dirty="0" lang="ru-RU" err="1"/>
              <a:t>дизартрія</a:t>
            </a:r>
            <a:r>
              <a:rPr dirty="0" lang="ru-RU" smtClean="0"/>
              <a:t>, </a:t>
            </a:r>
            <a:r>
              <a:rPr dirty="0" lang="ru-RU" err="1" smtClean="0"/>
              <a:t>апраксія</a:t>
            </a:r>
            <a:r>
              <a:rPr dirty="0" lang="ru-RU" smtClean="0"/>
              <a:t> </a:t>
            </a:r>
            <a:r>
              <a:rPr dirty="0" lang="ru-RU" err="1" smtClean="0"/>
              <a:t>мовлення</a:t>
            </a:r>
            <a:r>
              <a:rPr dirty="0" lang="ru-RU" smtClean="0"/>
              <a:t>, </a:t>
            </a:r>
            <a:r>
              <a:rPr dirty="0" lang="ru-RU" err="1" smtClean="0"/>
              <a:t>заїкання</a:t>
            </a:r>
            <a:r>
              <a:rPr dirty="0" lang="ru-RU" smtClean="0"/>
              <a:t> (</a:t>
            </a:r>
            <a:r>
              <a:rPr dirty="0" lang="ru-RU" err="1" smtClean="0"/>
              <a:t>розслаблення</a:t>
            </a:r>
            <a:r>
              <a:rPr dirty="0" lang="ru-RU" smtClean="0"/>
              <a:t> </a:t>
            </a:r>
            <a:r>
              <a:rPr dirty="0" lang="ru-RU" err="1" smtClean="0"/>
              <a:t>м’язів</a:t>
            </a:r>
            <a:r>
              <a:rPr dirty="0" lang="ru-RU" smtClean="0"/>
              <a:t>) </a:t>
            </a:r>
            <a:r>
              <a:rPr dirty="0" lang="ru-RU"/>
              <a:t>та </a:t>
            </a:r>
            <a:r>
              <a:rPr dirty="0" lang="ru-RU" err="1"/>
              <a:t>порушення</a:t>
            </a:r>
            <a:r>
              <a:rPr dirty="0" lang="ru-RU"/>
              <a:t> голосу, і часто </a:t>
            </a:r>
            <a:r>
              <a:rPr dirty="0" lang="ru-RU" err="1"/>
              <a:t>використовується</a:t>
            </a:r>
            <a:r>
              <a:rPr dirty="0" lang="ru-RU"/>
              <a:t> на </a:t>
            </a:r>
            <a:r>
              <a:rPr dirty="0" lang="ru-RU" err="1"/>
              <a:t>підготовчих</a:t>
            </a:r>
            <a:r>
              <a:rPr dirty="0" lang="ru-RU"/>
              <a:t> </a:t>
            </a:r>
            <a:r>
              <a:rPr dirty="0" lang="ru-RU" err="1"/>
              <a:t>етапах</a:t>
            </a:r>
            <a:r>
              <a:rPr dirty="0" lang="ru-RU"/>
              <a:t> </a:t>
            </a:r>
            <a:r>
              <a:rPr dirty="0" lang="ru-RU" err="1"/>
              <a:t>корекційної</a:t>
            </a:r>
            <a:r>
              <a:rPr dirty="0" lang="ru-RU"/>
              <a:t> </a:t>
            </a:r>
            <a:r>
              <a:rPr dirty="0" lang="ru-RU" err="1"/>
              <a:t>роботи</a:t>
            </a:r>
            <a:r>
              <a:rPr dirty="0" lang="ru-RU"/>
              <a:t>. </a:t>
            </a:r>
          </a:p>
        </p:txBody>
      </p:sp>
    </p:spTree>
  </p:cSld>
  <p:clrMapOvr>
    <a:masterClrMapping/>
  </p:clrMapOvr>
  <p:transition spd="slow">
    <p:dissolve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dirty="0" lang="uk-UA"/>
              <a:t>Мета масажу</a:t>
            </a:r>
            <a:endParaRPr dirty="0" lang="ru-RU"/>
          </a:p>
        </p:txBody>
      </p:sp>
      <p:sp>
        <p:nvSpPr>
          <p:cNvPr id="1048601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6875" lnSpcReduction="10000"/>
          </a:bodyPr>
          <a:p>
            <a:pPr indent="0" marL="82296">
              <a:buNone/>
            </a:pPr>
            <a:r>
              <a:rPr dirty="0" lang="uk-UA"/>
              <a:t>Відновлення </a:t>
            </a:r>
            <a:r>
              <a:rPr dirty="0" lang="uk-UA" err="1"/>
              <a:t>нейром’язової</a:t>
            </a:r>
            <a:r>
              <a:rPr dirty="0" lang="uk-UA"/>
              <a:t> регуляції артикуляційного апарату, покращення моторного контролю та координації м’язів, зменшення </a:t>
            </a:r>
            <a:r>
              <a:rPr dirty="0" lang="uk-UA" err="1"/>
              <a:t>гіпер</a:t>
            </a:r>
            <a:r>
              <a:rPr dirty="0" lang="uk-UA"/>
              <a:t>- або </a:t>
            </a:r>
            <a:r>
              <a:rPr dirty="0" lang="uk-UA" err="1"/>
              <a:t>гіпотонусу</a:t>
            </a:r>
            <a:r>
              <a:rPr dirty="0" lang="uk-UA"/>
              <a:t>.</a:t>
            </a:r>
          </a:p>
          <a:p>
            <a:pPr>
              <a:buNone/>
            </a:pPr>
            <a:endParaRPr dirty="0" lang="uk-UA"/>
          </a:p>
          <a:p>
            <a:pPr indent="0" marL="82296">
              <a:buNone/>
            </a:pPr>
            <a:r>
              <a:rPr dirty="0" lang="uk-UA"/>
              <a:t>Масаж стимулює </a:t>
            </a:r>
            <a:r>
              <a:rPr dirty="0" lang="uk-UA" err="1"/>
              <a:t>пропріоцептивні</a:t>
            </a:r>
            <a:r>
              <a:rPr dirty="0" lang="uk-UA"/>
              <a:t> зони, активує </a:t>
            </a:r>
            <a:r>
              <a:rPr dirty="0" lang="uk-UA" err="1"/>
              <a:t>сенсомоторну</a:t>
            </a:r>
            <a:r>
              <a:rPr dirty="0" lang="uk-UA"/>
              <a:t> кору, підвищує пластичність нейронних </a:t>
            </a:r>
            <a:r>
              <a:rPr dirty="0" lang="uk-UA" err="1"/>
              <a:t>зв’язків</a:t>
            </a:r>
            <a:r>
              <a:rPr dirty="0" lang="uk-UA"/>
              <a:t> у посттравматичний період.</a:t>
            </a:r>
          </a:p>
          <a:p>
            <a:endParaRPr dirty="0"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100">
        <p14:switch dir="r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Объект 2"/>
          <p:cNvSpPr>
            <a:spLocks noGrp="1"/>
          </p:cNvSpPr>
          <p:nvPr>
            <p:ph idx="1"/>
          </p:nvPr>
        </p:nvSpPr>
        <p:spPr>
          <a:xfrm>
            <a:off x="1259632" y="1340768"/>
            <a:ext cx="7632848" cy="4392488"/>
          </a:xfrm>
        </p:spPr>
        <p:txBody>
          <a:bodyPr>
            <a:normAutofit/>
          </a:bodyPr>
          <a:p>
            <a:pPr algn="just" indent="457200" marL="0">
              <a:lnSpc>
                <a:spcPct val="150000"/>
              </a:lnSpc>
              <a:buNone/>
            </a:pPr>
            <a:r>
              <a:rPr dirty="0" lang="uk-UA">
                <a:latin typeface="Times New Roman" pitchFamily="18" charset="0"/>
                <a:cs typeface="Times New Roman" pitchFamily="18" charset="0"/>
              </a:rPr>
              <a:t>У дорослих пацієнтів з локальними ураженнями мозку логопедичний масаж має глибше нейрофізіологічне спрямування і поєднується з рефлекторною терапією.</a:t>
            </a:r>
          </a:p>
          <a:p>
            <a:endParaRPr dirty="0" lang="ru-RU"/>
          </a:p>
        </p:txBody>
      </p:sp>
    </p:spTree>
  </p:cSld>
  <p:clrMapOvr>
    <a:masterClrMapping/>
  </p:clrMapOvr>
  <p:transition spd="slow">
    <p:split orient="vert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Объект 2"/>
          <p:cNvSpPr>
            <a:spLocks noGrp="1"/>
          </p:cNvSpPr>
          <p:nvPr>
            <p:ph idx="1"/>
          </p:nvPr>
        </p:nvSpPr>
        <p:spPr>
          <a:xfrm>
            <a:off x="1187624" y="260648"/>
            <a:ext cx="7746064" cy="5987752"/>
          </a:xfrm>
        </p:spPr>
        <p:txBody>
          <a:bodyPr>
            <a:normAutofit fontScale="87500" lnSpcReduction="10000"/>
          </a:bodyPr>
          <a:p>
            <a:pPr algn="just" indent="457200" marL="0">
              <a:lnSpc>
                <a:spcPct val="150000"/>
              </a:lnSpc>
              <a:spcBef>
                <a:spcPts val="0"/>
              </a:spcBef>
              <a:buNone/>
            </a:pPr>
            <a:endParaRPr b="1" dirty="0" lang="ru-RU" smtClean="0">
              <a:latin typeface="Times New Roman" pitchFamily="18" charset="0"/>
              <a:cs typeface="Times New Roman" pitchFamily="18" charset="0"/>
            </a:endParaRPr>
          </a:p>
          <a:p>
            <a:pPr algn="just" indent="457200" marL="0">
              <a:lnSpc>
                <a:spcPct val="150000"/>
              </a:lnSpc>
              <a:spcBef>
                <a:spcPts val="0"/>
              </a:spcBef>
              <a:buNone/>
            </a:pPr>
            <a:r>
              <a:rPr b="1" dirty="0" lang="ru-RU" err="1" smtClean="0">
                <a:latin typeface="Times New Roman" pitchFamily="18" charset="0"/>
                <a:cs typeface="Times New Roman" pitchFamily="18" charset="0"/>
              </a:rPr>
              <a:t>Показання</a:t>
            </a:r>
            <a:r>
              <a:rPr b="1" dirty="0" lang="ru-RU">
                <a:latin typeface="Times New Roman" pitchFamily="18" charset="0"/>
                <a:cs typeface="Times New Roman" pitchFamily="18" charset="0"/>
              </a:rPr>
              <a:t>: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 </a:t>
            </a:r>
            <a:r>
              <a:rPr dirty="0" lang="ru-RU" err="1" smtClean="0">
                <a:latin typeface="Times New Roman" pitchFamily="18" charset="0"/>
                <a:cs typeface="Times New Roman" pitchFamily="18" charset="0"/>
              </a:rPr>
              <a:t>дизартрія</a:t>
            </a:r>
            <a:r>
              <a:rPr dirty="0"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(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включаючи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стерту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),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ринолалія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заїкання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lang="ru-RU" err="1" smtClean="0">
                <a:latin typeface="Times New Roman" pitchFamily="18" charset="0"/>
                <a:cs typeface="Times New Roman" pitchFamily="18" charset="0"/>
              </a:rPr>
              <a:t>афазія</a:t>
            </a:r>
            <a:r>
              <a:rPr dirty="0" lang="ru-RU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голосу</a:t>
            </a:r>
            <a:r>
              <a:rPr dirty="0" lang="ru-RU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indent="457200" marL="0">
              <a:lnSpc>
                <a:spcPct val="150000"/>
              </a:lnSpc>
              <a:spcBef>
                <a:spcPts val="0"/>
              </a:spcBef>
              <a:buNone/>
            </a:pPr>
            <a:endParaRPr dirty="0" lang="uk-UA">
              <a:latin typeface="Times New Roman" pitchFamily="18" charset="0"/>
              <a:cs typeface="Times New Roman" pitchFamily="18" charset="0"/>
            </a:endParaRPr>
          </a:p>
          <a:p>
            <a:pPr algn="just" indent="457200" marL="0">
              <a:lnSpc>
                <a:spcPct val="150000"/>
              </a:lnSpc>
              <a:spcBef>
                <a:spcPts val="0"/>
              </a:spcBef>
              <a:buNone/>
            </a:pPr>
            <a:endParaRPr dirty="0" lang="uk-UA" smtClean="0">
              <a:latin typeface="Times New Roman" pitchFamily="18" charset="0"/>
              <a:cs typeface="Times New Roman" pitchFamily="18" charset="0"/>
            </a:endParaRPr>
          </a:p>
          <a:p>
            <a:pPr algn="just" indent="457200" marL="0">
              <a:lnSpc>
                <a:spcPct val="150000"/>
              </a:lnSpc>
              <a:spcBef>
                <a:spcPts val="0"/>
              </a:spcBef>
              <a:buNone/>
            </a:pPr>
            <a:endParaRPr dirty="0" lang="ru-RU">
              <a:latin typeface="Times New Roman" pitchFamily="18" charset="0"/>
              <a:cs typeface="Times New Roman" pitchFamily="18" charset="0"/>
            </a:endParaRPr>
          </a:p>
          <a:p>
            <a:pPr algn="just" indent="457200" marL="0">
              <a:lnSpc>
                <a:spcPct val="150000"/>
              </a:lnSpc>
              <a:spcBef>
                <a:spcPts val="0"/>
              </a:spcBef>
              <a:buNone/>
            </a:pPr>
            <a:r>
              <a:rPr b="1" dirty="0" lang="uk-UA" smtClean="0">
                <a:latin typeface="Times New Roman" pitchFamily="18" charset="0"/>
                <a:cs typeface="Times New Roman" pitchFamily="18" charset="0"/>
              </a:rPr>
              <a:t>Протипоказання</a:t>
            </a:r>
            <a:r>
              <a:rPr dirty="0" lang="uk-UA" smtClean="0">
                <a:latin typeface="Times New Roman" pitchFamily="18" charset="0"/>
                <a:cs typeface="Times New Roman" pitchFamily="18" charset="0"/>
              </a:rPr>
              <a:t>: епілепсія</a:t>
            </a:r>
            <a:r>
              <a:rPr dirty="0" lang="uk-UA">
                <a:latin typeface="Times New Roman" pitchFamily="18" charset="0"/>
                <a:cs typeface="Times New Roman" pitchFamily="18" charset="0"/>
              </a:rPr>
              <a:t>, гострі судинні стани, онкологічні процеси, інфекційні захворювання, шкірні ураження обличчя.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Заголовок 1"/>
          <p:cNvSpPr>
            <a:spLocks noGrp="1"/>
          </p:cNvSpPr>
          <p:nvPr>
            <p:ph type="title"/>
          </p:nvPr>
        </p:nvSpPr>
        <p:spPr>
          <a:xfrm>
            <a:off x="3203848" y="188640"/>
            <a:ext cx="5350224" cy="1143000"/>
          </a:xfrm>
        </p:spPr>
        <p:txBody>
          <a:bodyPr>
            <a:normAutofit fontScale="90000"/>
          </a:bodyPr>
          <a:p>
            <a:pPr algn="ctr"/>
            <a:r>
              <a:rPr dirty="0" lang="uk-UA"/>
              <a:t>Інструменти та техніки. Механізми.</a:t>
            </a:r>
            <a:endParaRPr dirty="0" lang="ru-RU"/>
          </a:p>
        </p:txBody>
      </p:sp>
      <p:sp>
        <p:nvSpPr>
          <p:cNvPr id="1048605" name="Объект 2"/>
          <p:cNvSpPr>
            <a:spLocks noGrp="1"/>
          </p:cNvSpPr>
          <p:nvPr>
            <p:ph idx="1"/>
          </p:nvPr>
        </p:nvSpPr>
        <p:spPr>
          <a:xfrm>
            <a:off x="1187624" y="1628800"/>
            <a:ext cx="7746064" cy="4835624"/>
          </a:xfrm>
        </p:spPr>
        <p:txBody>
          <a:bodyPr>
            <a:normAutofit fontScale="87500" lnSpcReduction="10000"/>
          </a:bodyPr>
          <a:p>
            <a:pPr algn="just" indent="457200" marL="0">
              <a:lnSpc>
                <a:spcPct val="150000"/>
              </a:lnSpc>
              <a:spcBef>
                <a:spcPts val="0"/>
              </a:spcBef>
              <a:buNone/>
            </a:pP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пальцеві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щупи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шпателі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вібромасажери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indent="457200" marL="0">
              <a:lnSpc>
                <a:spcPct val="150000"/>
              </a:lnSpc>
              <a:spcBef>
                <a:spcPts val="0"/>
              </a:spcBef>
              <a:buNone/>
            </a:pP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Маніпуляції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дозованими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та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обґрунтованими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клінічним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станом</a:t>
            </a:r>
            <a:r>
              <a:rPr dirty="0"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dirty="0" lang="ru-RU">
              <a:latin typeface="Times New Roman" pitchFamily="18" charset="0"/>
              <a:cs typeface="Times New Roman" pitchFamily="18" charset="0"/>
            </a:endParaRPr>
          </a:p>
          <a:p>
            <a:pPr algn="just" indent="457200" marL="0">
              <a:lnSpc>
                <a:spcPct val="150000"/>
              </a:lnSpc>
              <a:spcBef>
                <a:spcPts val="0"/>
              </a:spcBef>
              <a:buNone/>
            </a:pP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кровопостачання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стимуляція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рецепторів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спастичності</a:t>
            </a:r>
            <a:r>
              <a:rPr dirty="0" lang="ru-RU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dirty="0"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активація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моторних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зон кори, </a:t>
            </a:r>
            <a:endParaRPr dirty="0" lang="ru-RU" smtClean="0">
              <a:latin typeface="Times New Roman" pitchFamily="18" charset="0"/>
              <a:cs typeface="Times New Roman" pitchFamily="18" charset="0"/>
            </a:endParaRPr>
          </a:p>
          <a:p>
            <a:pPr algn="just"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dirty="0" lang="ru-RU" err="1" smtClean="0">
                <a:latin typeface="Times New Roman" pitchFamily="18" charset="0"/>
                <a:cs typeface="Times New Roman" pitchFamily="18" charset="0"/>
              </a:rPr>
              <a:t>нормалізація</a:t>
            </a:r>
            <a:r>
              <a:rPr dirty="0"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тонусу.</a:t>
            </a:r>
          </a:p>
          <a:p>
            <a:endParaRPr dirty="0" lang="ru-RU"/>
          </a:p>
        </p:txBody>
      </p:sp>
      <p:pic>
        <p:nvPicPr>
          <p:cNvPr id="2097153" name="Picture 2" descr="D:\2025\Натали\Новая папка\th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" y="16401"/>
            <a:ext cx="2771800" cy="1760151"/>
          </a:xfrm>
          <a:prstGeom prst="rect"/>
          <a:noFill/>
        </p:spPr>
      </p:pic>
      <p:pic>
        <p:nvPicPr>
          <p:cNvPr id="2097154" name="Picture 3" descr="D:\2025\Натали\Новая папка\th (1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7030591" y="4653136"/>
            <a:ext cx="2113409" cy="2095574"/>
          </a:xfrm>
          <a:prstGeom prst="rect"/>
          <a:noFill/>
        </p:spPr>
      </p:pic>
    </p:spTree>
  </p:cSld>
  <p:clrMapOvr>
    <a:masterClrMapping/>
  </p:clrMapOvr>
  <p:transition spd="slow">
    <p:checker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dirty="0" lang="uk-UA"/>
              <a:t>Роль логопеда</a:t>
            </a:r>
            <a:endParaRPr dirty="0" lang="ru-RU"/>
          </a:p>
        </p:txBody>
      </p:sp>
      <p:sp>
        <p:nvSpPr>
          <p:cNvPr id="1048607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8028384" cy="5328592"/>
          </a:xfrm>
        </p:spPr>
        <p:txBody>
          <a:bodyPr>
            <a:normAutofit fontScale="93750" lnSpcReduction="10000"/>
          </a:bodyPr>
          <a:p>
            <a:pPr algn="just" indent="457200" marL="0">
              <a:lnSpc>
                <a:spcPct val="150000"/>
              </a:lnSpc>
              <a:spcBef>
                <a:spcPts val="0"/>
              </a:spcBef>
              <a:buNone/>
            </a:pPr>
            <a:r>
              <a:rPr dirty="0" lang="uk-UA">
                <a:latin typeface="Times New Roman" pitchFamily="18" charset="0"/>
                <a:cs typeface="Times New Roman" pitchFamily="18" charset="0"/>
              </a:rPr>
              <a:t>Логопед не виконує масаж самостійно, якщо не має сертифікації масажиста, але координує роботу масажиста і поєднує масаж із мовленнєвою терапією</a:t>
            </a:r>
            <a:r>
              <a:rPr dirty="0" lang="uk-UA" smtClean="0">
                <a:latin typeface="Times New Roman" pitchFamily="18" charset="0"/>
                <a:cs typeface="Times New Roman" pitchFamily="18" charset="0"/>
              </a:rPr>
              <a:t>!</a:t>
            </a:r>
            <a:endParaRPr dirty="0" lang="ru-RU">
              <a:latin typeface="Times New Roman" pitchFamily="18" charset="0"/>
              <a:cs typeface="Times New Roman" pitchFamily="18" charset="0"/>
            </a:endParaRPr>
          </a:p>
          <a:p>
            <a:pPr algn="just" indent="457200" marL="0">
              <a:lnSpc>
                <a:spcPct val="150000"/>
              </a:lnSpc>
              <a:spcBef>
                <a:spcPts val="0"/>
              </a:spcBef>
              <a:buNone/>
            </a:pPr>
            <a:r>
              <a:rPr dirty="0" lang="ru-RU">
                <a:latin typeface="Times New Roman" pitchFamily="18" charset="0"/>
                <a:cs typeface="Times New Roman" pitchFamily="18" charset="0"/>
              </a:rPr>
              <a:t>Лише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дипломовані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фахівці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мануальні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втручання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indent="457200" marL="0">
              <a:lnSpc>
                <a:spcPct val="150000"/>
              </a:lnSpc>
              <a:spcBef>
                <a:spcPts val="0"/>
              </a:spcBef>
              <a:buNone/>
            </a:pP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Непрофесійний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масаж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завдати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шкоди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ru-RU" err="1">
                <a:latin typeface="Times New Roman" pitchFamily="18" charset="0"/>
                <a:cs typeface="Times New Roman" pitchFamily="18" charset="0"/>
              </a:rPr>
              <a:t>пацієнтові</a:t>
            </a:r>
            <a:r>
              <a:rPr dirty="0" lang="ru-RU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dirty="0"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dirty="0" lang="uk-UA"/>
              <a:t>Взаємодія в МРДК</a:t>
            </a:r>
            <a:br>
              <a:rPr dirty="0" lang="uk-UA"/>
            </a:br>
            <a:r>
              <a:rPr dirty="0" lang="uk-UA"/>
              <a:t> </a:t>
            </a:r>
            <a:r>
              <a:rPr dirty="0" sz="4400" lang="uk-UA" err="1"/>
              <a:t>мультидисциплінарна</a:t>
            </a:r>
            <a:r>
              <a:rPr dirty="0" sz="4400" lang="uk-UA"/>
              <a:t> реабілітаційна команда</a:t>
            </a:r>
            <a:endParaRPr dirty="0" lang="ru-RU"/>
          </a:p>
        </p:txBody>
      </p:sp>
      <p:sp>
        <p:nvSpPr>
          <p:cNvPr id="1048609" name="Объект 2"/>
          <p:cNvSpPr>
            <a:spLocks noGrp="1"/>
          </p:cNvSpPr>
          <p:nvPr>
            <p:ph idx="1"/>
          </p:nvPr>
        </p:nvSpPr>
        <p:spPr>
          <a:xfrm>
            <a:off x="1115616" y="1844824"/>
            <a:ext cx="7818072" cy="4752528"/>
          </a:xfrm>
        </p:spPr>
        <p:txBody>
          <a:bodyPr>
            <a:normAutofit fontScale="78125" lnSpcReduction="10000"/>
          </a:bodyPr>
          <a:p>
            <a:pPr algn="just" indent="457200" marL="0">
              <a:lnSpc>
                <a:spcPct val="150000"/>
              </a:lnSpc>
              <a:spcBef>
                <a:spcPts val="0"/>
              </a:spcBef>
              <a:buNone/>
            </a:pPr>
            <a:r>
              <a:rPr dirty="0" lang="uk-UA"/>
              <a:t>Успішна терапія передбачає міждисциплінарну співпрацю логопеда, </a:t>
            </a:r>
            <a:r>
              <a:rPr dirty="0" lang="uk-UA" err="1"/>
              <a:t>реабілітолога</a:t>
            </a:r>
            <a:r>
              <a:rPr dirty="0" lang="uk-UA"/>
              <a:t>, фізіотерапевта, невролога.</a:t>
            </a:r>
          </a:p>
          <a:p>
            <a:pPr algn="just" indent="457200" marL="0">
              <a:lnSpc>
                <a:spcPct val="150000"/>
              </a:lnSpc>
              <a:spcBef>
                <a:spcPts val="0"/>
              </a:spcBef>
              <a:buNone/>
            </a:pPr>
            <a:endParaRPr dirty="0" lang="uk-UA"/>
          </a:p>
          <a:p>
            <a:pPr algn="just" indent="457200" marL="0">
              <a:lnSpc>
                <a:spcPct val="150000"/>
              </a:lnSpc>
              <a:spcBef>
                <a:spcPts val="0"/>
              </a:spcBef>
              <a:buNone/>
            </a:pPr>
            <a:r>
              <a:rPr dirty="0" lang="uk-UA"/>
              <a:t>Логопедичний масаж при локальних ураженнях мозку — це </a:t>
            </a:r>
            <a:r>
              <a:rPr dirty="0" lang="uk-UA" err="1"/>
              <a:t>нейрофізіологічно</a:t>
            </a:r>
            <a:r>
              <a:rPr dirty="0" lang="uk-UA"/>
              <a:t> обґрунтований компонент реабілітації, який вимагає високої кваліфікації та клінічного підходу.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400">
        <p14:honeycomb/>
      </p:transition>
    </mc:Choice>
    <mc:Fallback>
      <p:transition spd="slow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dirty="0" lang="ru-RU" err="1"/>
              <a:t>Алгоритми</a:t>
            </a:r>
            <a:r>
              <a:rPr dirty="0" lang="ru-RU"/>
              <a:t> </a:t>
            </a:r>
            <a:r>
              <a:rPr dirty="0" lang="ru-RU" err="1"/>
              <a:t>проведення</a:t>
            </a:r>
            <a:endParaRPr dirty="0" lang="ru-RU"/>
          </a:p>
        </p:txBody>
      </p:sp>
      <p:graphicFrame>
        <p:nvGraphicFramePr>
          <p:cNvPr id="4194304" name="Объект 3"/>
          <p:cNvGraphicFramePr>
            <a:graphicFrameLocks noGrp="1"/>
          </p:cNvGraphicFramePr>
          <p:nvPr>
            <p:ph idx="1"/>
          </p:nvPr>
        </p:nvGraphicFramePr>
        <p:xfrm>
          <a:off x="1115616" y="1340768"/>
          <a:ext cx="7818834" cy="4907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p:transition spd="slow">
    <p:blinds dir="vert"/>
  </p:transition>
  <p:timing/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lastClr="000000" val="windowText"/>
      </a:dk1>
      <a:lt1>
        <a:sysClr lastClr="FFFFFF" val="window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5400000" dist="254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r="5400000" dist="254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dir="tl" rig="brightRoom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r="5400000" dist="254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dir="tl" rig="brightRoom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algn="tl" flip="xy" sx="90000" sy="90000" tx="0" ty="0"/>
        </a:blip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Презентация PowerPoint</dc:title>
  <dc:creator>Игорь</dc:creator>
  <cp:lastModifiedBy>Пользователь Windows</cp:lastModifiedBy>
  <dcterms:created xsi:type="dcterms:W3CDTF">2025-11-28T09:46:01Z</dcterms:created>
  <dcterms:modified xsi:type="dcterms:W3CDTF">2025-11-28T18:54:34Z</dcterms:modified>
</cp:coreProperties>
</file>