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59" r:id="rId3"/>
    <p:sldId id="260" r:id="rId4"/>
    <p:sldId id="263" r:id="rId5"/>
    <p:sldId id="262" r:id="rId6"/>
    <p:sldId id="275" r:id="rId7"/>
    <p:sldId id="261" r:id="rId8"/>
    <p:sldId id="278" r:id="rId9"/>
    <p:sldId id="265" r:id="rId10"/>
    <p:sldId id="276" r:id="rId11"/>
    <p:sldId id="266" r:id="rId12"/>
    <p:sldId id="277" r:id="rId13"/>
    <p:sldId id="264" r:id="rId14"/>
    <p:sldId id="267" r:id="rId15"/>
    <p:sldId id="268" r:id="rId16"/>
    <p:sldId id="269" r:id="rId17"/>
    <p:sldId id="273" r:id="rId18"/>
    <p:sldId id="272" r:id="rId19"/>
    <p:sldId id="270" r:id="rId20"/>
    <p:sldId id="271" r:id="rId21"/>
    <p:sldId id="280" r:id="rId22"/>
    <p:sldId id="282" r:id="rId23"/>
    <p:sldId id="283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0" autoAdjust="0"/>
    <p:restoredTop sz="94660"/>
  </p:normalViewPr>
  <p:slideViewPr>
    <p:cSldViewPr snapToGrid="0">
      <p:cViewPr>
        <p:scale>
          <a:sx n="66" d="100"/>
          <a:sy n="66" d="100"/>
        </p:scale>
        <p:origin x="427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628E-0AD2-454E-B182-1C5CCBEEFE8C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0AC12-8CD0-4B7B-9738-44300BBABA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7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4F8B-93A4-4163-93BD-EC3BB5DFA2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6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62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645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60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3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36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341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4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1895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448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69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7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12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99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09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18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40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C586-0778-4B49-ADB1-0EF3F029288F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A9BC-1D59-40CF-99B2-1A1E9A360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281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096561"/>
          </a:xfrm>
        </p:spPr>
        <p:txBody>
          <a:bodyPr/>
          <a:lstStyle/>
          <a:p>
            <a:pPr algn="ctr"/>
            <a:r>
              <a:rPr lang="uk-UA" dirty="0" smtClean="0"/>
              <a:t>  Роль ендоскопічного  супроводу у         реабілітації </a:t>
            </a:r>
            <a:r>
              <a:rPr lang="uk-UA" dirty="0" err="1" smtClean="0"/>
              <a:t>дисфагії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6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B90C9B-7138-5231-D311-29BD08B7D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97758"/>
            <a:ext cx="10393680" cy="62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8818C5-69B7-4AD5-B715-1DFF4A862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1"/>
            <a:ext cx="12192000" cy="30713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FE34A6-2A6C-45D4-A70D-F2196FDB6462}"/>
              </a:ext>
            </a:extLst>
          </p:cNvPr>
          <p:cNvSpPr/>
          <p:nvPr/>
        </p:nvSpPr>
        <p:spPr>
          <a:xfrm>
            <a:off x="7295404" y="6271314"/>
            <a:ext cx="3553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https://doi.org/10.1177/23969873211039721</a:t>
            </a:r>
            <a:endParaRPr lang="uk-UA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D9FB50-4335-4135-88EA-B3CAFE73D1EF}"/>
              </a:ext>
            </a:extLst>
          </p:cNvPr>
          <p:cNvSpPr/>
          <p:nvPr/>
        </p:nvSpPr>
        <p:spPr>
          <a:xfrm>
            <a:off x="82770" y="3291774"/>
            <a:ext cx="120264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uk-UA" sz="1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886FB1-286E-4179-A34D-80C199E45228}"/>
              </a:ext>
            </a:extLst>
          </p:cNvPr>
          <p:cNvSpPr/>
          <p:nvPr/>
        </p:nvSpPr>
        <p:spPr>
          <a:xfrm>
            <a:off x="360748" y="3005037"/>
            <a:ext cx="10492552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212121"/>
                </a:solidFill>
                <a:latin typeface="Cambria" panose="02040503050406030204" pitchFamily="18" charset="0"/>
              </a:rPr>
              <a:t>зниження</a:t>
            </a:r>
            <a:r>
              <a:rPr lang="ru-RU" sz="2400" b="1" dirty="0">
                <a:solidFill>
                  <a:srgbClr val="212121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212121"/>
                </a:solidFill>
                <a:latin typeface="Cambria" panose="02040503050406030204" pitchFamily="18" charset="0"/>
              </a:rPr>
              <a:t>ризику</a:t>
            </a:r>
            <a:r>
              <a:rPr lang="ru-RU" sz="2400" b="1" dirty="0">
                <a:solidFill>
                  <a:srgbClr val="212121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212121"/>
                </a:solidFill>
                <a:latin typeface="Cambria" panose="02040503050406030204" pitchFamily="18" charset="0"/>
              </a:rPr>
              <a:t>пневмонії</a:t>
            </a:r>
            <a:r>
              <a:rPr lang="ru-RU" sz="2400" b="1" dirty="0">
                <a:solidFill>
                  <a:srgbClr val="212121"/>
                </a:solidFill>
                <a:latin typeface="Cambria" panose="02040503050406030204" pitchFamily="18" charset="0"/>
              </a:rPr>
              <a:t> (</a:t>
            </a:r>
            <a:r>
              <a:rPr lang="uk-UA" sz="2400" b="1" dirty="0">
                <a:solidFill>
                  <a:srgbClr val="212121"/>
                </a:solidFill>
                <a:latin typeface="Cambria" panose="02040503050406030204" pitchFamily="18" charset="0"/>
              </a:rPr>
              <a:t>з12.5% знизився до 6,4%</a:t>
            </a:r>
            <a:r>
              <a:rPr lang="ru-RU" sz="2400" b="1" dirty="0">
                <a:solidFill>
                  <a:srgbClr val="212121"/>
                </a:solidFill>
                <a:latin typeface="Cambria" panose="02040503050406030204" pitchFamily="18" charset="0"/>
              </a:rPr>
              <a:t>)</a:t>
            </a:r>
            <a:r>
              <a:rPr lang="en-US" sz="2400" b="1" dirty="0">
                <a:solidFill>
                  <a:srgbClr val="21212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>
                <a:solidFill>
                  <a:srgbClr val="212121"/>
                </a:solidFill>
                <a:latin typeface="Cambria" panose="02040503050406030204" pitchFamily="18" charset="0"/>
              </a:rPr>
              <a:t>(</a:t>
            </a:r>
            <a:r>
              <a:rPr lang="uk-UA" sz="1400" dirty="0">
                <a:solidFill>
                  <a:srgbClr val="212121"/>
                </a:solidFill>
                <a:latin typeface="Cambria" panose="02040503050406030204" pitchFamily="18" charset="0"/>
              </a:rPr>
              <a:t>оцінено 63500 хворих з </a:t>
            </a:r>
          </a:p>
          <a:p>
            <a:r>
              <a:rPr lang="uk-UA" sz="1400" dirty="0">
                <a:solidFill>
                  <a:srgbClr val="212121"/>
                </a:solidFill>
                <a:latin typeface="Cambria" panose="02040503050406030204" pitchFamily="18" charset="0"/>
              </a:rPr>
              <a:t>гострим інсультом</a:t>
            </a:r>
            <a:r>
              <a:rPr lang="en-US" sz="1400" dirty="0">
                <a:solidFill>
                  <a:srgbClr val="212121"/>
                </a:solidFill>
                <a:latin typeface="Cambria" panose="02040503050406030204" pitchFamily="18" charset="0"/>
              </a:rPr>
              <a:t>)</a:t>
            </a:r>
            <a:endParaRPr lang="uk-UA" sz="1400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endParaRPr lang="uk-UA" sz="1400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виконувати</a:t>
            </a:r>
            <a:r>
              <a:rPr lang="ru-RU" sz="2400" b="1" dirty="0"/>
              <a:t> </a:t>
            </a:r>
            <a:r>
              <a:rPr lang="ru-RU" sz="2400" b="1" dirty="0" err="1"/>
              <a:t>біля</a:t>
            </a:r>
            <a:r>
              <a:rPr lang="ru-RU" sz="2400" b="1" dirty="0"/>
              <a:t> </a:t>
            </a:r>
            <a:r>
              <a:rPr lang="ru-RU" sz="2400" b="1" dirty="0" err="1"/>
              <a:t>ліжка</a:t>
            </a:r>
            <a:r>
              <a:rPr lang="ru-RU" sz="1400" dirty="0"/>
              <a:t>, таким чином </a:t>
            </a:r>
            <a:r>
              <a:rPr lang="ru-RU" sz="1400" dirty="0" err="1"/>
              <a:t>полегшуючи</a:t>
            </a:r>
            <a:r>
              <a:rPr lang="ru-RU" sz="1400" dirty="0"/>
              <a:t> </a:t>
            </a:r>
            <a:r>
              <a:rPr lang="ru-RU" sz="1400" dirty="0" err="1"/>
              <a:t>обстеження</a:t>
            </a:r>
            <a:r>
              <a:rPr lang="ru-RU" sz="1400" dirty="0"/>
              <a:t> </a:t>
            </a:r>
            <a:r>
              <a:rPr lang="ru-RU" sz="1400" dirty="0" err="1"/>
              <a:t>пацієнтів</a:t>
            </a:r>
            <a:r>
              <a:rPr lang="ru-RU" sz="1400" dirty="0"/>
              <a:t> з </a:t>
            </a:r>
            <a:r>
              <a:rPr lang="ru-RU" sz="1400" dirty="0" err="1"/>
              <a:t>серйозними</a:t>
            </a:r>
            <a:r>
              <a:rPr lang="ru-RU" sz="1400" dirty="0"/>
              <a:t> </a:t>
            </a:r>
            <a:r>
              <a:rPr lang="ru-RU" sz="1400" dirty="0" err="1"/>
              <a:t>порушеннями</a:t>
            </a:r>
            <a:r>
              <a:rPr lang="ru-RU" sz="1400" dirty="0"/>
              <a:t> </a:t>
            </a:r>
          </a:p>
          <a:p>
            <a:r>
              <a:rPr lang="ru-RU" sz="1400" dirty="0"/>
              <a:t>моторики,  </a:t>
            </a:r>
            <a:r>
              <a:rPr lang="ru-RU" sz="1400" dirty="0" err="1"/>
              <a:t>прикутих</a:t>
            </a:r>
            <a:r>
              <a:rPr lang="ru-RU" sz="1400" dirty="0"/>
              <a:t> до </a:t>
            </a:r>
            <a:r>
              <a:rPr lang="ru-RU" sz="1400" dirty="0" err="1"/>
              <a:t>ліжка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пацієнтів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не </a:t>
            </a:r>
            <a:r>
              <a:rPr lang="ru-RU" sz="1400" dirty="0" err="1"/>
              <a:t>співпрацюють</a:t>
            </a:r>
            <a:endParaRPr lang="ru-RU" sz="1400" dirty="0"/>
          </a:p>
          <a:p>
            <a:endParaRPr lang="ru-RU" sz="1400" dirty="0"/>
          </a:p>
          <a:p>
            <a:r>
              <a:rPr lang="uk-UA" sz="1400" dirty="0"/>
              <a:t>Після впровадження послуги </a:t>
            </a:r>
            <a:r>
              <a:rPr lang="en-US" sz="1400" dirty="0"/>
              <a:t>FEES </a:t>
            </a:r>
            <a:r>
              <a:rPr lang="uk-UA" sz="1400" dirty="0"/>
              <a:t>майже 40% пацієнтів з інсультом були оцінені за допомогою цього інструменту</a:t>
            </a:r>
          </a:p>
          <a:p>
            <a:r>
              <a:rPr lang="uk-UA" sz="1400" dirty="0"/>
              <a:t> на відміну від 6,4% раніше</a:t>
            </a:r>
            <a:endParaRPr lang="en-US" sz="1400" dirty="0"/>
          </a:p>
          <a:p>
            <a:endParaRPr lang="uk-UA" sz="1400" dirty="0"/>
          </a:p>
          <a:p>
            <a:r>
              <a:rPr lang="uk-UA" sz="1400" dirty="0"/>
              <a:t>Можна використовувати багаторазово</a:t>
            </a:r>
          </a:p>
          <a:p>
            <a:endParaRPr lang="uk-UA" sz="1400" b="1" dirty="0">
              <a:highlight>
                <a:srgbClr val="FFFF00"/>
              </a:highlight>
            </a:endParaRPr>
          </a:p>
          <a:p>
            <a:r>
              <a:rPr lang="uk-UA" sz="1400" b="1" dirty="0">
                <a:highlight>
                  <a:srgbClr val="FF0000"/>
                </a:highlight>
              </a:rPr>
              <a:t>Не потребує </a:t>
            </a:r>
            <a:r>
              <a:rPr lang="uk-UA" sz="1400" b="1" dirty="0" err="1">
                <a:highlight>
                  <a:srgbClr val="FF0000"/>
                </a:highlight>
              </a:rPr>
              <a:t>болюсу</a:t>
            </a:r>
            <a:r>
              <a:rPr lang="uk-UA" sz="1400" b="1" dirty="0">
                <a:highlight>
                  <a:srgbClr val="FF0000"/>
                </a:highlight>
              </a:rPr>
              <a:t> рідини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4136A7-5BCA-4CA4-AD48-96CA6114F984}"/>
              </a:ext>
            </a:extLst>
          </p:cNvPr>
          <p:cNvSpPr/>
          <p:nvPr/>
        </p:nvSpPr>
        <p:spPr>
          <a:xfrm>
            <a:off x="3130769" y="3014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                                   </a:t>
            </a:r>
            <a:r>
              <a:rPr lang="uk-UA" sz="3200" dirty="0">
                <a:solidFill>
                  <a:srgbClr val="FFFF00"/>
                </a:solidFill>
              </a:rPr>
              <a:t>ПЕРЕВАГИ </a:t>
            </a:r>
            <a:r>
              <a:rPr lang="en-US" sz="3200" dirty="0">
                <a:solidFill>
                  <a:srgbClr val="FFFF00"/>
                </a:solidFill>
              </a:rPr>
              <a:t>FEES</a:t>
            </a:r>
            <a:endParaRPr lang="uk-U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218" y="0"/>
            <a:ext cx="9144000" cy="706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VFSS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06437"/>
            <a:ext cx="12192000" cy="61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127002" y="204285"/>
            <a:ext cx="11649399" cy="763600"/>
          </a:xfrm>
          <a:prstGeom prst="rect">
            <a:avLst/>
          </a:prstGeom>
          <a:solidFill>
            <a:srgbClr val="D8E6FC"/>
          </a:solidFill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uk-UA" sz="3467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                                </a:t>
            </a:r>
            <a:r>
              <a:rPr lang="en-US" sz="3467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PAS</a:t>
            </a:r>
            <a:endParaRPr sz="3467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609585" indent="-304792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sz="1867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967886"/>
            <a:ext cx="11649397" cy="57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5A0C7-7221-448F-A935-B842BDE6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752B8A-3B53-4DD1-8736-EB966DCBA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141890"/>
            <a:ext cx="11936307" cy="6716111"/>
          </a:xfrm>
        </p:spPr>
      </p:pic>
    </p:spTree>
    <p:extLst>
      <p:ext uri="{BB962C8B-B14F-4D97-AF65-F5344CB8AC3E}">
        <p14:creationId xmlns:p14="http://schemas.microsoft.com/office/powerpoint/2010/main" val="36777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A25686-EB32-B90E-0924-666E8404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47044-877A-4844-A180-8F88580F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73" y="5452077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dirty="0" err="1"/>
              <a:t>Раннє</a:t>
            </a:r>
            <a:r>
              <a:rPr lang="ru-RU" sz="2000" dirty="0"/>
              <a:t> </a:t>
            </a:r>
            <a:r>
              <a:rPr lang="ru-RU" sz="2000" dirty="0" err="1"/>
              <a:t>встановлення</a:t>
            </a:r>
            <a:r>
              <a:rPr lang="ru-RU" sz="2000" dirty="0"/>
              <a:t> трубки PEG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інсульту</a:t>
            </a:r>
            <a:r>
              <a:rPr lang="ru-RU" sz="2000" dirty="0"/>
              <a:t> не </a:t>
            </a:r>
            <a:r>
              <a:rPr lang="ru-RU" sz="2000" dirty="0" err="1"/>
              <a:t>призвело</a:t>
            </a:r>
            <a:r>
              <a:rPr lang="ru-RU" sz="2000" dirty="0"/>
              <a:t> до </a:t>
            </a:r>
            <a:r>
              <a:rPr lang="ru-RU" sz="2000" dirty="0" err="1"/>
              <a:t>вищого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смертності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ускладнень</a:t>
            </a:r>
            <a:r>
              <a:rPr lang="ru-RU" sz="2000" dirty="0"/>
              <a:t> і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скоротило</a:t>
            </a:r>
            <a:r>
              <a:rPr lang="ru-RU" sz="2000" dirty="0"/>
              <a:t> </a:t>
            </a:r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перебування</a:t>
            </a:r>
            <a:r>
              <a:rPr lang="ru-RU" sz="2000" dirty="0"/>
              <a:t> в </a:t>
            </a:r>
            <a:r>
              <a:rPr lang="ru-RU" sz="2000" dirty="0" err="1"/>
              <a:t>лікарні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90C6E2-3DEC-4C28-AF47-EF29196D7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104425"/>
            <a:ext cx="7808324" cy="4875185"/>
          </a:xfrm>
        </p:spPr>
      </p:pic>
    </p:spTree>
    <p:extLst>
      <p:ext uri="{BB962C8B-B14F-4D97-AF65-F5344CB8AC3E}">
        <p14:creationId xmlns:p14="http://schemas.microsoft.com/office/powerpoint/2010/main" val="29617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97439" cy="56137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38" y="961079"/>
            <a:ext cx="4678085" cy="5404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6258" y="2361708"/>
            <a:ext cx="5034991" cy="39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2563"/>
            <a:ext cx="9144000" cy="1441939"/>
          </a:xfrm>
        </p:spPr>
        <p:txBody>
          <a:bodyPr>
            <a:normAutofit/>
          </a:bodyPr>
          <a:lstStyle/>
          <a:p>
            <a:r>
              <a:rPr lang="uk-UA" dirty="0" smtClean="0"/>
              <a:t>Покази до </a:t>
            </a:r>
            <a:r>
              <a:rPr lang="uk-UA" dirty="0" err="1" smtClean="0"/>
              <a:t>трахеостомії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14501"/>
            <a:ext cx="9144000" cy="4695091"/>
          </a:xfrm>
        </p:spPr>
        <p:txBody>
          <a:bodyPr>
            <a:normAutofit fontScale="92500"/>
          </a:bodyPr>
          <a:lstStyle/>
          <a:p>
            <a:pPr algn="l"/>
            <a:endParaRPr lang="uk-UA" dirty="0" smtClean="0"/>
          </a:p>
          <a:p>
            <a:pPr algn="l"/>
            <a:r>
              <a:rPr lang="uk-UA" sz="3500" dirty="0"/>
              <a:t>Непрохідність дихальних шляхів:                        </a:t>
            </a:r>
          </a:p>
          <a:p>
            <a:pPr algn="l"/>
            <a:r>
              <a:rPr lang="uk-UA" sz="2200" dirty="0"/>
              <a:t>сторонні тіла</a:t>
            </a:r>
          </a:p>
          <a:p>
            <a:pPr algn="l"/>
            <a:r>
              <a:rPr lang="uk-UA" sz="2200" dirty="0"/>
              <a:t>рубцеві стенози гортані</a:t>
            </a:r>
          </a:p>
          <a:p>
            <a:pPr algn="l"/>
            <a:r>
              <a:rPr lang="uk-UA" sz="2200" dirty="0"/>
              <a:t>пухлини глотки та гортані</a:t>
            </a:r>
          </a:p>
          <a:p>
            <a:pPr algn="l"/>
            <a:r>
              <a:rPr lang="uk-UA" sz="2200" dirty="0"/>
              <a:t>опіки дихальних шляхів.</a:t>
            </a:r>
          </a:p>
          <a:p>
            <a:pPr algn="l"/>
            <a:endParaRPr lang="uk-UA" sz="2800" dirty="0"/>
          </a:p>
          <a:p>
            <a:pPr algn="l"/>
            <a:r>
              <a:rPr lang="uk-UA" sz="2800" dirty="0"/>
              <a:t>Порушення дренажної функції </a:t>
            </a:r>
            <a:r>
              <a:rPr lang="uk-UA" sz="2800" dirty="0" err="1"/>
              <a:t>трахеобронхіального</a:t>
            </a:r>
            <a:r>
              <a:rPr lang="uk-UA" sz="2800" dirty="0"/>
              <a:t> дерева:</a:t>
            </a:r>
            <a:r>
              <a:rPr lang="ru-RU" sz="2800" dirty="0"/>
              <a:t> </a:t>
            </a:r>
          </a:p>
          <a:p>
            <a:pPr algn="l"/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нервово</a:t>
            </a:r>
            <a:r>
              <a:rPr lang="uk-UA" sz="2000" dirty="0"/>
              <a:t>ї системи, що </a:t>
            </a:r>
            <a:r>
              <a:rPr lang="uk-UA" sz="2000" dirty="0" err="1"/>
              <a:t>пов</a:t>
            </a:r>
            <a:r>
              <a:rPr lang="en-US" sz="2000" dirty="0"/>
              <a:t>’</a:t>
            </a:r>
            <a:r>
              <a:rPr lang="uk-UA" sz="2000" dirty="0" err="1"/>
              <a:t>язані</a:t>
            </a:r>
            <a:r>
              <a:rPr lang="uk-UA" sz="2000" dirty="0"/>
              <a:t> з м</a:t>
            </a:r>
            <a:r>
              <a:rPr lang="en-US" sz="2000" dirty="0"/>
              <a:t>’</a:t>
            </a:r>
            <a:r>
              <a:rPr lang="uk-UA" sz="2000" dirty="0" err="1"/>
              <a:t>язовою</a:t>
            </a:r>
            <a:r>
              <a:rPr lang="uk-UA" sz="2000" dirty="0"/>
              <a:t> слабкістю</a:t>
            </a:r>
          </a:p>
          <a:p>
            <a:pPr algn="l"/>
            <a:r>
              <a:rPr lang="uk-UA" sz="2000" dirty="0"/>
              <a:t>( міастенія, травма шийного відділу хребта, БАС)</a:t>
            </a:r>
          </a:p>
          <a:p>
            <a:pPr algn="l"/>
            <a:r>
              <a:rPr lang="uk-UA" sz="2000" dirty="0"/>
              <a:t> </a:t>
            </a:r>
            <a:r>
              <a:rPr lang="uk-UA" sz="2000" dirty="0" err="1"/>
              <a:t>дисфагія</a:t>
            </a:r>
            <a:endParaRPr lang="uk-UA" sz="2000" dirty="0"/>
          </a:p>
          <a:p>
            <a:pPr algn="l"/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/>
          </p:nvPr>
        </p:nvGraphicFramePr>
        <p:xfrm>
          <a:off x="8239370" y="3051209"/>
          <a:ext cx="3952631" cy="134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631">
                  <a:extLst>
                    <a:ext uri="{9D8B030D-6E8A-4147-A177-3AD203B41FA5}">
                      <a16:colId xmlns:a16="http://schemas.microsoft.com/office/drawing/2014/main" val="720563785"/>
                    </a:ext>
                  </a:extLst>
                </a:gridCol>
              </a:tblGrid>
              <a:tr h="1347537"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solidFill>
                            <a:srgbClr val="FF0000"/>
                          </a:solidFill>
                        </a:rPr>
                        <a:t>Забезпечення</a:t>
                      </a:r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 прохідності дихальних шляхів або вентиляційна підтримка</a:t>
                      </a:r>
                    </a:p>
                    <a:p>
                      <a:endParaRPr lang="uk-UA" sz="15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sz="1500" baseline="0" dirty="0" smtClean="0">
                          <a:solidFill>
                            <a:srgbClr val="FF0000"/>
                          </a:solidFill>
                        </a:rPr>
                        <a:t>Потреба в санації </a:t>
                      </a:r>
                      <a:endParaRPr lang="uk-UA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759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8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0" y="3021725"/>
            <a:ext cx="10515600" cy="1325563"/>
          </a:xfrm>
        </p:spPr>
        <p:txBody>
          <a:bodyPr/>
          <a:lstStyle/>
          <a:p>
            <a:r>
              <a:rPr lang="en-US" dirty="0" smtClean="0"/>
              <a:t>         EFFECT ON OUTCOME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16001" y="4418810"/>
            <a:ext cx="8820151" cy="4005263"/>
          </a:xfrm>
        </p:spPr>
        <p:txBody>
          <a:bodyPr/>
          <a:lstStyle/>
          <a:p>
            <a:r>
              <a:rPr lang="en-US" dirty="0" smtClean="0"/>
              <a:t>No effects on Mortality</a:t>
            </a:r>
          </a:p>
          <a:p>
            <a:r>
              <a:rPr lang="en-US" dirty="0" smtClean="0"/>
              <a:t>      Ventilator-free days</a:t>
            </a:r>
          </a:p>
          <a:p>
            <a:r>
              <a:rPr lang="en-US" dirty="0" smtClean="0"/>
              <a:t>       VAP incidence </a:t>
            </a:r>
          </a:p>
          <a:p>
            <a:r>
              <a:rPr lang="en-US" dirty="0" smtClean="0"/>
              <a:t>BUT clear improvement in </a:t>
            </a:r>
            <a:r>
              <a:rPr lang="en-US" dirty="0" err="1" smtClean="0"/>
              <a:t>patien’s</a:t>
            </a:r>
            <a:r>
              <a:rPr lang="en-US" dirty="0" smtClean="0"/>
              <a:t> comfort</a:t>
            </a:r>
          </a:p>
          <a:p>
            <a:endParaRPr lang="uk-UA" dirty="0"/>
          </a:p>
        </p:txBody>
      </p:sp>
      <p:sp>
        <p:nvSpPr>
          <p:cNvPr id="4" name="Стрілка вгору 3"/>
          <p:cNvSpPr/>
          <p:nvPr/>
        </p:nvSpPr>
        <p:spPr>
          <a:xfrm>
            <a:off x="1412557" y="4877095"/>
            <a:ext cx="262891" cy="365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/>
          </a:p>
        </p:txBody>
      </p:sp>
      <p:sp>
        <p:nvSpPr>
          <p:cNvPr id="5" name="Стрілка вгору 4"/>
          <p:cNvSpPr/>
          <p:nvPr/>
        </p:nvSpPr>
        <p:spPr>
          <a:xfrm rot="-10800000">
            <a:off x="1385125" y="5411887"/>
            <a:ext cx="290323" cy="4343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/>
          </a:p>
        </p:txBody>
      </p:sp>
      <p:pic>
        <p:nvPicPr>
          <p:cNvPr id="6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0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D7355-9117-F808-4600-1F430128C4FC}"/>
              </a:ext>
            </a:extLst>
          </p:cNvPr>
          <p:cNvSpPr txBox="1"/>
          <p:nvPr/>
        </p:nvSpPr>
        <p:spPr>
          <a:xfrm>
            <a:off x="677334" y="1775446"/>
            <a:ext cx="11286066" cy="15286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Light"/>
              </a:rPr>
              <a:t>Інформація про доповідача:</a:t>
            </a:r>
            <a:r>
              <a:rPr lang="uk-UA" sz="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2750" hangingPunct="0"/>
            <a:endParaRPr lang="uk-UA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2750" hangingPunct="0"/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Light"/>
              </a:rPr>
              <a:t>Богдан </a:t>
            </a:r>
            <a:r>
              <a:rPr lang="uk-UA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Light"/>
              </a:rPr>
              <a:t>Гавенчук</a:t>
            </a:r>
            <a:endParaRPr lang="uk-UA" sz="2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 Light"/>
            </a:endParaRPr>
          </a:p>
          <a:p>
            <a:pPr defTabSz="412750" hangingPunct="0"/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Лікар-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ендоскопіст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відділення 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бронхології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 «</a:t>
            </a:r>
            <a:r>
              <a:rPr lang="uk-UA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Феофанія» ДУС.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2750" hangingPunct="0"/>
            <a:endParaRPr lang="uk-UA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6B4CF-5C65-4488-472D-CB2536693520}"/>
              </a:ext>
            </a:extLst>
          </p:cNvPr>
          <p:cNvSpPr txBox="1"/>
          <p:nvPr/>
        </p:nvSpPr>
        <p:spPr>
          <a:xfrm>
            <a:off x="677334" y="713325"/>
            <a:ext cx="9186334" cy="436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uk-UA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Light"/>
              </a:rPr>
              <a:t>Розкриття інформації</a:t>
            </a: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30B4D875-B042-025A-9331-33094F372981}"/>
              </a:ext>
            </a:extLst>
          </p:cNvPr>
          <p:cNvSpPr/>
          <p:nvPr/>
        </p:nvSpPr>
        <p:spPr>
          <a:xfrm>
            <a:off x="677334" y="4550686"/>
            <a:ext cx="8824114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90" indent="-64890" algn="just">
              <a:buClr>
                <a:schemeClr val="dk1"/>
              </a:buClr>
              <a:buSzPct val="100000"/>
              <a:buChar char="•"/>
            </a:pPr>
            <a:r>
              <a:rPr lang="ru-RU" sz="2000" dirty="0">
                <a:latin typeface="Inter Medium"/>
                <a:ea typeface="Inter Medium"/>
              </a:rPr>
              <a:t>Заявляю про </a:t>
            </a:r>
            <a:r>
              <a:rPr lang="ru-RU" sz="2000" dirty="0" err="1">
                <a:latin typeface="Inter Medium"/>
                <a:ea typeface="Inter Medium"/>
              </a:rPr>
              <a:t>відсутність</a:t>
            </a:r>
            <a:r>
              <a:rPr lang="ru-RU" sz="2000" dirty="0">
                <a:latin typeface="Inter Medium"/>
                <a:ea typeface="Inter Medium"/>
              </a:rPr>
              <a:t> </a:t>
            </a:r>
            <a:r>
              <a:rPr lang="ru-RU" sz="2000" dirty="0" err="1">
                <a:latin typeface="Inter Medium"/>
                <a:ea typeface="Inter Medium"/>
              </a:rPr>
              <a:t>конфлікту</a:t>
            </a:r>
            <a:r>
              <a:rPr lang="ru-RU" sz="2000" dirty="0">
                <a:latin typeface="Inter Medium"/>
                <a:ea typeface="Inter Medium"/>
              </a:rPr>
              <a:t> </a:t>
            </a:r>
            <a:r>
              <a:rPr lang="ru-RU" sz="2000" dirty="0" err="1">
                <a:latin typeface="Inter Medium"/>
                <a:ea typeface="Inter Medium"/>
              </a:rPr>
              <a:t>інтересів</a:t>
            </a:r>
            <a:r>
              <a:rPr lang="ru-RU" sz="2000" dirty="0">
                <a:latin typeface="Inter Medium"/>
                <a:ea typeface="Inter Medium"/>
              </a:rPr>
              <a:t>.</a:t>
            </a:r>
          </a:p>
          <a:p>
            <a:pPr marL="64890" indent="-64890" algn="just">
              <a:spcBef>
                <a:spcPts val="225"/>
              </a:spcBef>
              <a:buClr>
                <a:schemeClr val="dk1"/>
              </a:buClr>
              <a:buSzPct val="100000"/>
              <a:buChar char="•"/>
            </a:pPr>
            <a:r>
              <a:rPr lang="ru-RU" sz="2000" dirty="0">
                <a:latin typeface="Inter Medium"/>
                <a:ea typeface="Inter Medium"/>
              </a:rPr>
              <a:t>Дана </a:t>
            </a:r>
            <a:r>
              <a:rPr lang="ru-RU" sz="2000" dirty="0" err="1">
                <a:latin typeface="Inter Medium"/>
                <a:ea typeface="Inter Medium"/>
              </a:rPr>
              <a:t>доповідь</a:t>
            </a:r>
            <a:r>
              <a:rPr lang="ru-RU" sz="2000" dirty="0">
                <a:latin typeface="Inter Medium"/>
                <a:ea typeface="Inter Medium"/>
              </a:rPr>
              <a:t> </a:t>
            </a:r>
            <a:r>
              <a:rPr lang="ru-RU" sz="2000" dirty="0" err="1">
                <a:latin typeface="Inter Medium"/>
                <a:ea typeface="Inter Medium"/>
              </a:rPr>
              <a:t>підготовлена</a:t>
            </a:r>
            <a:r>
              <a:rPr lang="ru-RU" sz="2000" dirty="0">
                <a:latin typeface="Inter Medium"/>
                <a:ea typeface="Inter Medium"/>
              </a:rPr>
              <a:t> мною </a:t>
            </a:r>
            <a:r>
              <a:rPr lang="ru-RU" sz="2000" dirty="0" err="1">
                <a:latin typeface="Inter Medium"/>
                <a:ea typeface="Inter Medium"/>
              </a:rPr>
              <a:t>особисто</a:t>
            </a:r>
            <a:r>
              <a:rPr lang="ru-RU" sz="2000" dirty="0">
                <a:latin typeface="Inter Medium"/>
                <a:ea typeface="Inter Medium"/>
              </a:rPr>
              <a:t> з </a:t>
            </a:r>
            <a:r>
              <a:rPr lang="ru-RU" sz="2000" dirty="0" err="1">
                <a:latin typeface="Inter Medium"/>
                <a:ea typeface="Inter Medium"/>
              </a:rPr>
              <a:t>використанням</a:t>
            </a:r>
            <a:r>
              <a:rPr lang="ru-RU" sz="2000" dirty="0">
                <a:latin typeface="Inter Medium"/>
                <a:ea typeface="Inter Medium"/>
              </a:rPr>
              <a:t> </a:t>
            </a:r>
            <a:r>
              <a:rPr lang="ru-RU" sz="2000" dirty="0" err="1">
                <a:latin typeface="Inter Medium"/>
                <a:ea typeface="Inter Medium"/>
              </a:rPr>
              <a:t>сучасної</a:t>
            </a:r>
            <a:r>
              <a:rPr lang="ru-RU" sz="2000" dirty="0">
                <a:latin typeface="Inter Medium"/>
                <a:ea typeface="Inter Medium"/>
              </a:rPr>
              <a:t> </a:t>
            </a:r>
            <a:r>
              <a:rPr lang="ru-RU" sz="2000" dirty="0" err="1">
                <a:latin typeface="Inter Medium"/>
                <a:ea typeface="Inter Medium"/>
              </a:rPr>
              <a:t>медичної</a:t>
            </a:r>
            <a:r>
              <a:rPr lang="ru-RU" sz="2000" dirty="0">
                <a:latin typeface="Inter Medium"/>
                <a:ea typeface="Inter Medium"/>
              </a:rPr>
              <a:t> </a:t>
            </a:r>
            <a:r>
              <a:rPr lang="ru-RU" sz="2000" dirty="0" err="1">
                <a:latin typeface="Inter Medium"/>
                <a:ea typeface="Inter Medium"/>
              </a:rPr>
              <a:t>наукової</a:t>
            </a:r>
            <a:r>
              <a:rPr lang="ru-RU" sz="2000" dirty="0">
                <a:latin typeface="Inter Medium"/>
                <a:ea typeface="Inter Medium"/>
              </a:rPr>
              <a:t> </a:t>
            </a:r>
            <a:r>
              <a:rPr lang="ru-RU" sz="2000" dirty="0" err="1">
                <a:latin typeface="Inter Medium"/>
                <a:ea typeface="Inter Medium"/>
              </a:rPr>
              <a:t>літератури</a:t>
            </a:r>
            <a:r>
              <a:rPr lang="ru-RU" sz="2000" dirty="0">
                <a:latin typeface="Inter Medium"/>
                <a:ea typeface="Inte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1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B7D19-97F2-4566-B079-80E4E6E7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379" y="365125"/>
            <a:ext cx="5126421" cy="3063875"/>
          </a:xfrm>
        </p:spPr>
        <p:txBody>
          <a:bodyPr>
            <a:normAutofit/>
          </a:bodyPr>
          <a:lstStyle/>
          <a:p>
            <a:pPr algn="ctr"/>
            <a:r>
              <a:rPr lang="uk-UA" sz="1800" dirty="0"/>
              <a:t>Закриття </a:t>
            </a:r>
            <a:r>
              <a:rPr lang="uk-UA" sz="1800" dirty="0" err="1"/>
              <a:t>трахеостомічної</a:t>
            </a:r>
            <a:r>
              <a:rPr lang="uk-UA" sz="1800" dirty="0"/>
              <a:t> трубки є корисним способом зменшення залишків після ковтання, і його можна вважати альтернативним методом полегшення </a:t>
            </a:r>
            <a:r>
              <a:rPr lang="uk-UA" sz="1800" dirty="0" err="1"/>
              <a:t>дисфагії</a:t>
            </a:r>
            <a:r>
              <a:rPr lang="uk-UA" sz="1800" dirty="0"/>
              <a:t> у пацієнтів з інсультом, які можуть переносити закриття </a:t>
            </a:r>
            <a:r>
              <a:rPr lang="uk-UA" sz="1800" dirty="0" err="1"/>
              <a:t>трахеостомічної</a:t>
            </a:r>
            <a:r>
              <a:rPr lang="uk-UA" sz="1800" dirty="0"/>
              <a:t> трубки, якщо спостерігаються залишки після ковтання.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F75D7A-F0F0-4DA9-B1D1-C94C4A617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95" y="4009628"/>
            <a:ext cx="6784428" cy="2848373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66E5C3E-BCDD-4B3C-BF02-E7FB64990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" y="100657"/>
            <a:ext cx="6227379" cy="390897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EFABA-9491-A37A-692F-6C632326CF73}"/>
              </a:ext>
            </a:extLst>
          </p:cNvPr>
          <p:cNvSpPr txBox="1"/>
          <p:nvPr/>
        </p:nvSpPr>
        <p:spPr>
          <a:xfrm>
            <a:off x="226957" y="4651514"/>
            <a:ext cx="495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При відсутності потреби в ШВЛ ведення </a:t>
            </a:r>
            <a:r>
              <a:rPr lang="uk-UA" sz="1400" dirty="0" err="1"/>
              <a:t>трахеостоми</a:t>
            </a:r>
            <a:r>
              <a:rPr lang="uk-UA" sz="1400" dirty="0"/>
              <a:t> на роздутій манжеті не рекомендується.</a:t>
            </a:r>
          </a:p>
        </p:txBody>
      </p:sp>
    </p:spTree>
    <p:extLst>
      <p:ext uri="{BB962C8B-B14F-4D97-AF65-F5344CB8AC3E}">
        <p14:creationId xmlns:p14="http://schemas.microsoft.com/office/powerpoint/2010/main" val="28131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8" y="965200"/>
            <a:ext cx="4009192" cy="51508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Вокалізація пацієнта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60" y="1812608"/>
            <a:ext cx="4328160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en-US" dirty="0" smtClean="0"/>
              <a:t>                            Take Home Messages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Раннє виявлення </a:t>
            </a:r>
            <a:r>
              <a:rPr lang="uk-UA" dirty="0" err="1" smtClean="0"/>
              <a:t>дисфагії</a:t>
            </a:r>
            <a:r>
              <a:rPr lang="uk-UA" dirty="0" smtClean="0"/>
              <a:t> та правильна оцінка призведе до кращого ефекту</a:t>
            </a:r>
          </a:p>
          <a:p>
            <a:r>
              <a:rPr lang="uk-UA" dirty="0"/>
              <a:t>Вибір періоду інтервенцій має носити виключно індивідуальний характер</a:t>
            </a:r>
          </a:p>
          <a:p>
            <a:r>
              <a:rPr lang="uk-UA" dirty="0" smtClean="0"/>
              <a:t>Проведення </a:t>
            </a:r>
            <a:r>
              <a:rPr lang="uk-UA" dirty="0" err="1" smtClean="0"/>
              <a:t>деканюляції</a:t>
            </a:r>
            <a:r>
              <a:rPr lang="uk-UA" dirty="0" smtClean="0"/>
              <a:t> хворого тільки в разі можливості </a:t>
            </a:r>
            <a:r>
              <a:rPr lang="uk-UA" dirty="0"/>
              <a:t>харчуватись через </a:t>
            </a:r>
            <a:r>
              <a:rPr lang="uk-UA" dirty="0" smtClean="0"/>
              <a:t>рот та відсутності потреби в санації.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35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ображення, що містить пейзаж, небо, хмара, поле&#10;&#10;Автоматично згенерований опис">
            <a:extLst>
              <a:ext uri="{FF2B5EF4-FFF2-40B4-BE49-F238E27FC236}">
                <a16:creationId xmlns:a16="http://schemas.microsoft.com/office/drawing/2014/main" id="{A0BF20AF-C3A4-0FCF-6DA3-07E98AE7F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7" y="-37292"/>
            <a:ext cx="11955546" cy="6895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B7B2D7-56AB-6982-193B-909E018446FF}"/>
              </a:ext>
            </a:extLst>
          </p:cNvPr>
          <p:cNvSpPr txBox="1"/>
          <p:nvPr/>
        </p:nvSpPr>
        <p:spPr>
          <a:xfrm>
            <a:off x="0" y="5263587"/>
            <a:ext cx="4466493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uk-UA" sz="3300" b="1" dirty="0">
                <a:solidFill>
                  <a:schemeClr val="bg1"/>
                </a:solidFill>
                <a:sym typeface="Helvetica Neue Light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2600122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391" y="936957"/>
            <a:ext cx="5210907" cy="5188819"/>
          </a:xfrm>
        </p:spPr>
        <p:txBody>
          <a:bodyPr>
            <a:normAutofit/>
          </a:bodyPr>
          <a:lstStyle/>
          <a:p>
            <a:r>
              <a:rPr lang="ru-RU" sz="1800" dirty="0"/>
              <a:t> </a:t>
            </a:r>
            <a:r>
              <a:rPr lang="ru-RU" sz="1800" dirty="0" err="1"/>
              <a:t>Дослідження</a:t>
            </a:r>
            <a:r>
              <a:rPr lang="ru-RU" sz="1800" dirty="0"/>
              <a:t> включали 3953 </a:t>
            </a:r>
            <a:r>
              <a:rPr lang="ru-RU" sz="1800" dirty="0" err="1"/>
              <a:t>учасники</a:t>
            </a:r>
            <a:r>
              <a:rPr lang="ru-RU" sz="1800" dirty="0"/>
              <a:t> та </a:t>
            </a:r>
            <a:br>
              <a:rPr lang="ru-RU" sz="1800" dirty="0"/>
            </a:br>
            <a:r>
              <a:rPr lang="ru-RU" sz="1800" dirty="0"/>
              <a:t>37 </a:t>
            </a:r>
            <a:r>
              <a:rPr lang="ru-RU" sz="1800" dirty="0" err="1"/>
              <a:t>скринінгових</a:t>
            </a:r>
            <a:r>
              <a:rPr lang="ru-RU" sz="1800" dirty="0"/>
              <a:t> </a:t>
            </a:r>
            <a:r>
              <a:rPr lang="ru-RU" sz="1800" dirty="0" err="1"/>
              <a:t>тестів</a:t>
            </a:r>
            <a:r>
              <a:rPr lang="uk-UA" sz="1800" dirty="0"/>
              <a:t>.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ru-RU" sz="1800" dirty="0" err="1"/>
              <a:t>Жодне</a:t>
            </a:r>
            <a:r>
              <a:rPr lang="ru-RU" sz="1800" dirty="0"/>
              <a:t> </a:t>
            </a:r>
            <a:r>
              <a:rPr lang="ru-RU" sz="1800" dirty="0" err="1"/>
              <a:t>дослідження</a:t>
            </a:r>
            <a:r>
              <a:rPr lang="ru-RU" sz="1800" dirty="0"/>
              <a:t> не </a:t>
            </a:r>
            <a:r>
              <a:rPr lang="ru-RU" sz="1800" dirty="0" err="1"/>
              <a:t>продемонструвало</a:t>
            </a:r>
            <a:r>
              <a:rPr lang="ru-RU" sz="1800" dirty="0"/>
              <a:t> 100% </a:t>
            </a:r>
            <a:r>
              <a:rPr lang="ru-RU" sz="1800" dirty="0" err="1"/>
              <a:t>чутливості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err="1"/>
              <a:t>Найефективнішими</a:t>
            </a:r>
            <a:r>
              <a:rPr lang="ru-RU" sz="1800" b="1" dirty="0"/>
              <a:t> були:</a:t>
            </a:r>
            <a:br>
              <a:rPr lang="ru-RU" sz="1800" b="1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en-US" sz="1800" dirty="0"/>
              <a:t>Bedside Aspiration Test (</a:t>
            </a:r>
            <a:r>
              <a:rPr lang="uk-UA" sz="1800" dirty="0"/>
              <a:t>комбінований метод ковтання води та інструментальний контроль),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en-US" sz="1800" dirty="0" err="1"/>
              <a:t>Gugging</a:t>
            </a:r>
            <a:r>
              <a:rPr lang="en-US" sz="1800" dirty="0"/>
              <a:t> Swallowing Screen (GUSS, </a:t>
            </a:r>
            <a:r>
              <a:rPr lang="uk-UA" sz="1800" dirty="0"/>
              <a:t>вода та інші консистенції)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en-US" sz="1800" dirty="0"/>
              <a:t>Toronto Bedside Swallowing Test Screening Test (TOR-BSST, </a:t>
            </a:r>
            <a:r>
              <a:rPr lang="uk-UA" sz="1800" dirty="0"/>
              <a:t>лише вода)</a:t>
            </a:r>
            <a:br>
              <a:rPr lang="uk-UA" sz="1800" dirty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endParaRPr lang="en-US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669" t="20037" r="37279" b="48604"/>
          <a:stretch/>
        </p:blipFill>
        <p:spPr>
          <a:xfrm>
            <a:off x="5878298" y="288693"/>
            <a:ext cx="6313701" cy="2987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2696" t="39586" r="37022" b="29903"/>
          <a:stretch/>
        </p:blipFill>
        <p:spPr>
          <a:xfrm>
            <a:off x="5878298" y="3276684"/>
            <a:ext cx="6313701" cy="352312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8F448E-B276-44DB-A1B8-537E01CF7416}"/>
              </a:ext>
            </a:extLst>
          </p:cNvPr>
          <p:cNvSpPr/>
          <p:nvPr/>
        </p:nvSpPr>
        <p:spPr>
          <a:xfrm>
            <a:off x="4681823" y="230819"/>
            <a:ext cx="2736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      </a:t>
            </a:r>
            <a:r>
              <a:rPr lang="uk-UA" sz="2800" dirty="0">
                <a:solidFill>
                  <a:srgbClr val="FF0000"/>
                </a:solidFill>
              </a:rPr>
              <a:t> Скринінг           </a:t>
            </a:r>
          </a:p>
        </p:txBody>
      </p:sp>
      <p:pic>
        <p:nvPicPr>
          <p:cNvPr id="5" name="Рисунок 4" descr="Зображення, що містить червоний, серце, таблетка, дизайн&#10;&#10;Автоматично згенерований опис">
            <a:extLst>
              <a:ext uri="{FF2B5EF4-FFF2-40B4-BE49-F238E27FC236}">
                <a16:creationId xmlns:a16="http://schemas.microsoft.com/office/drawing/2014/main" id="{3D667B88-6D5C-CD72-2012-CF9D67030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2475890"/>
            <a:ext cx="614183" cy="9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53015A-AA5D-1CA2-559E-9B6472EEC3CF}"/>
              </a:ext>
            </a:extLst>
          </p:cNvPr>
          <p:cNvSpPr txBox="1"/>
          <p:nvPr/>
        </p:nvSpPr>
        <p:spPr>
          <a:xfrm>
            <a:off x="1737360" y="4779818"/>
            <a:ext cx="7849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333333"/>
                </a:solidFill>
                <a:effectLst/>
                <a:latin typeface="Inter"/>
              </a:rPr>
              <a:t>З 10 821 пацієнтів 1017 (9,4%) мали загалом 1076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Inter"/>
              </a:rPr>
              <a:t>пневмоній</a:t>
            </a:r>
            <a:r>
              <a:rPr lang="uk-UA" b="0" i="0" dirty="0">
                <a:solidFill>
                  <a:srgbClr val="333333"/>
                </a:solidFill>
                <a:effectLst/>
                <a:latin typeface="Inter"/>
              </a:rPr>
              <a:t>. Шістсот вісімдесят дев'ять (64,0%)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Inter"/>
              </a:rPr>
              <a:t>пневмоній</a:t>
            </a:r>
            <a:r>
              <a:rPr lang="uk-UA" b="0" i="0" dirty="0">
                <a:solidFill>
                  <a:srgbClr val="333333"/>
                </a:solidFill>
                <a:effectLst/>
                <a:latin typeface="Inter"/>
              </a:rPr>
              <a:t> виникли протягом першого тижня після інсульту. Пік захворюваності був на третій день, а середній час початку становив 4,0 дня після інсульту 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197201-A3BA-11DB-D3A2-741C2929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94"/>
          <a:stretch/>
        </p:blipFill>
        <p:spPr>
          <a:xfrm>
            <a:off x="108065" y="108972"/>
            <a:ext cx="11679382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DB4320-5EBC-4B4B-8E94-B8BE8E74E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57" y="3276600"/>
            <a:ext cx="5541743" cy="2813769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дотримання скринінгу на </a:t>
            </a:r>
            <a:r>
              <a:rPr lang="uk-UA" dirty="0" err="1"/>
              <a:t>дисфагію</a:t>
            </a:r>
            <a:r>
              <a:rPr lang="uk-UA" dirty="0"/>
              <a:t> майже подвоїлося (39,3%–74,2%), а захворюваність на пневмонію зменшилася більш ніж вдвічі (6,5%–2,8%) після впровадження протоколу.</a:t>
            </a:r>
          </a:p>
          <a:p>
            <a:r>
              <a:rPr lang="uk-UA" dirty="0"/>
              <a:t> пацієнти з найбільшою затримкою скринінгу</a:t>
            </a:r>
          </a:p>
          <a:p>
            <a:pPr marL="0" indent="0">
              <a:buNone/>
            </a:pPr>
            <a:r>
              <a:rPr lang="uk-UA" dirty="0"/>
              <a:t> ( затримка ≥345 хв) мали на 36% вищу ймовірність пневмонії.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254C8D-16C5-4763-910F-C4D48705F9D6}"/>
              </a:ext>
            </a:extLst>
          </p:cNvPr>
          <p:cNvSpPr/>
          <p:nvPr/>
        </p:nvSpPr>
        <p:spPr>
          <a:xfrm>
            <a:off x="5889255" y="3172376"/>
            <a:ext cx="53805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333333"/>
                </a:solidFill>
                <a:latin typeface="Open Sans"/>
              </a:rPr>
              <a:t>Рекомендація 1. Усім пацієнтам із гострим інсультом ми рекомендуємо офіційний </a:t>
            </a:r>
            <a:r>
              <a:rPr lang="uk-UA" sz="1600" dirty="0" err="1">
                <a:solidFill>
                  <a:srgbClr val="333333"/>
                </a:solidFill>
                <a:latin typeface="Open Sans"/>
              </a:rPr>
              <a:t>скринінговий</a:t>
            </a:r>
            <a:r>
              <a:rPr lang="uk-UA" sz="1600" dirty="0">
                <a:solidFill>
                  <a:srgbClr val="333333"/>
                </a:solidFill>
                <a:latin typeface="Open Sans"/>
              </a:rPr>
              <a:t> тест на </a:t>
            </a:r>
            <a:r>
              <a:rPr lang="uk-UA" sz="1600" dirty="0" err="1">
                <a:solidFill>
                  <a:srgbClr val="333333"/>
                </a:solidFill>
                <a:latin typeface="Open Sans"/>
              </a:rPr>
              <a:t>дисфагію</a:t>
            </a:r>
            <a:r>
              <a:rPr lang="uk-UA" sz="1600" dirty="0">
                <a:solidFill>
                  <a:srgbClr val="333333"/>
                </a:solidFill>
                <a:latin typeface="Open Sans"/>
              </a:rPr>
              <a:t>, щоб запобігти </a:t>
            </a:r>
            <a:r>
              <a:rPr lang="uk-UA" sz="1600" dirty="0" err="1">
                <a:solidFill>
                  <a:srgbClr val="333333"/>
                </a:solidFill>
                <a:latin typeface="Open Sans"/>
              </a:rPr>
              <a:t>постінсультній</a:t>
            </a:r>
            <a:r>
              <a:rPr lang="uk-UA" sz="1600" dirty="0">
                <a:solidFill>
                  <a:srgbClr val="333333"/>
                </a:solidFill>
                <a:latin typeface="Open Sans"/>
              </a:rPr>
              <a:t> пневмонії та знизити ризик ранньої смертності. Ми рекомендуємо проводити обстеження пацієнтів якомога швидше після госпіталізації. Для скринінгу можуть бути використані або тести на ковтання води, або тести на множинну консистенцію.</a:t>
            </a:r>
          </a:p>
          <a:p>
            <a:r>
              <a:rPr lang="uk-UA" sz="1600" dirty="0">
                <a:solidFill>
                  <a:srgbClr val="333333"/>
                </a:solidFill>
                <a:latin typeface="Open Sans"/>
              </a:rPr>
              <a:t>Рекомендація 2. Пацієнтам із гострим інсультом ми рекомендуємо не вживати будь-яку їжу чи рідину, включаючи пероральні ліки, доки не буде проведено скринінг </a:t>
            </a:r>
            <a:r>
              <a:rPr lang="uk-UA" sz="1600" dirty="0" err="1">
                <a:solidFill>
                  <a:srgbClr val="333333"/>
                </a:solidFill>
                <a:latin typeface="Open Sans"/>
              </a:rPr>
              <a:t>дисфагії</a:t>
            </a:r>
            <a:r>
              <a:rPr lang="uk-UA" sz="1600" dirty="0">
                <a:solidFill>
                  <a:srgbClr val="333333"/>
                </a:solidFill>
                <a:latin typeface="Open Sans"/>
              </a:rPr>
              <a:t> та ковтання не буде визнано безпечним.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349F21-5C99-4203-9D58-5A5CB1A28D20}"/>
              </a:ext>
            </a:extLst>
          </p:cNvPr>
          <p:cNvSpPr/>
          <p:nvPr/>
        </p:nvSpPr>
        <p:spPr>
          <a:xfrm>
            <a:off x="316433" y="623452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https://journals.sagepub.com/doi/10.1177/23969873211039721</a:t>
            </a:r>
            <a:endParaRPr lang="uk-UA" sz="10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C4E330-650B-6D8A-0A50-9B3A027BCB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1" t="990"/>
          <a:stretch/>
        </p:blipFill>
        <p:spPr>
          <a:xfrm>
            <a:off x="0" y="0"/>
            <a:ext cx="11778510" cy="30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D8E6FC"/>
          </a:solidFill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uk-UA" sz="3467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          Інструментальні методи оцінки</a:t>
            </a:r>
            <a:endParaRPr sz="3467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066773" indent="-761981"/>
            <a:r>
              <a:rPr lang="en-US" sz="5333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FEES</a:t>
            </a:r>
          </a:p>
          <a:p>
            <a:pPr marL="1066773" indent="-761981"/>
            <a:r>
              <a:rPr lang="en-US" sz="5333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VFSS</a:t>
            </a:r>
          </a:p>
          <a:p>
            <a:pPr marL="1066773" indent="-761981"/>
            <a:r>
              <a:rPr lang="en-US" sz="5333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MBS</a:t>
            </a:r>
            <a:endParaRPr lang="uk-UA" sz="5333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066773" indent="-761981"/>
            <a:r>
              <a:rPr lang="en-US" sz="5333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HR-</a:t>
            </a:r>
            <a:r>
              <a:rPr lang="uk-UA" sz="5333" dirty="0" err="1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манометрія</a:t>
            </a:r>
            <a:endParaRPr sz="5333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925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            Кроки ендоскопічної оцінки ковтання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Оцінка ризику аспірації</a:t>
            </a:r>
          </a:p>
          <a:p>
            <a:r>
              <a:rPr lang="uk-UA" dirty="0" smtClean="0"/>
              <a:t>Виключити фактори які посилюють </a:t>
            </a:r>
            <a:r>
              <a:rPr lang="uk-UA" dirty="0" err="1" smtClean="0"/>
              <a:t>дисфагію</a:t>
            </a:r>
            <a:r>
              <a:rPr lang="uk-UA" dirty="0" smtClean="0"/>
              <a:t> </a:t>
            </a:r>
          </a:p>
          <a:p>
            <a:r>
              <a:rPr lang="uk-UA" dirty="0" smtClean="0"/>
              <a:t>Вибір кольору речовини для діагностики</a:t>
            </a:r>
          </a:p>
          <a:p>
            <a:r>
              <a:rPr lang="uk-UA" dirty="0" smtClean="0"/>
              <a:t>Підбір речовин різної консистенції</a:t>
            </a:r>
          </a:p>
          <a:p>
            <a:r>
              <a:rPr lang="uk-UA" dirty="0" smtClean="0"/>
              <a:t>                                                     Етапи:</a:t>
            </a:r>
          </a:p>
          <a:p>
            <a:r>
              <a:rPr lang="uk-UA" dirty="0" smtClean="0"/>
              <a:t>Носоглоткова ділянка ( змикання м'якого піднебіння)</a:t>
            </a:r>
          </a:p>
          <a:p>
            <a:r>
              <a:rPr lang="uk-UA" dirty="0" err="1" smtClean="0"/>
              <a:t>Гіпофарингеальна</a:t>
            </a:r>
            <a:r>
              <a:rPr lang="uk-UA" dirty="0" smtClean="0"/>
              <a:t> зона ( секреція)</a:t>
            </a:r>
          </a:p>
          <a:p>
            <a:r>
              <a:rPr lang="uk-UA" dirty="0" smtClean="0"/>
              <a:t>Гортань ( чутливість)</a:t>
            </a:r>
          </a:p>
          <a:p>
            <a:r>
              <a:rPr lang="uk-UA" dirty="0" smtClean="0"/>
              <a:t>Верхній стравохідний сфінктер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1335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800" cy="763600"/>
          </a:xfrm>
          <a:prstGeom prst="rect">
            <a:avLst/>
          </a:prstGeom>
          <a:solidFill>
            <a:srgbClr val="D8E6FC"/>
          </a:solidFill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n-US" dirty="0" smtClean="0"/>
              <a:t>                   New </a:t>
            </a:r>
            <a:r>
              <a:rPr lang="en-US" dirty="0" err="1" smtClean="0"/>
              <a:t>Zeland</a:t>
            </a:r>
            <a:r>
              <a:rPr lang="en-US" dirty="0" smtClean="0"/>
              <a:t>  Swallow Screen</a:t>
            </a:r>
            <a:endParaRPr dirty="0"/>
          </a:p>
        </p:txBody>
      </p:sp>
      <p:sp>
        <p:nvSpPr>
          <p:cNvPr id="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00" y="726242"/>
            <a:ext cx="11360800" cy="6175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101568" rIns="0" bIns="10156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0: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Секретів немає.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1: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Є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транзиторні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бульбашки слизу, але немає очевидного скупчення.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2: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Є скупчення секретів, але немає аспірації (потрапляння секретів у дихальні шляхи).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3: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Скупчення секретів у глотці, пацієнт реагує на них (наприклад, кашляє).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4: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Значне скупчення секретів у глотці без реакції пацієнта.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5: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Аспірація секретів, пацієнт реагує на неї (кашель).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6: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Аспірація секретів, пацієнт не реагує на неї (тиха аспірація).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7: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Наявність густих секретів, що не очищаються ковтанням або кашлем.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uk-UA" altLang="uk-UA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548</Words>
  <Application>Microsoft Office PowerPoint</Application>
  <PresentationFormat>Широкий екран</PresentationFormat>
  <Paragraphs>99</Paragraphs>
  <Slides>23</Slides>
  <Notes>4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Google Sans</vt:lpstr>
      <vt:lpstr>Helvetica Neue Light</vt:lpstr>
      <vt:lpstr>Inter</vt:lpstr>
      <vt:lpstr>Inter Medium</vt:lpstr>
      <vt:lpstr>Open Sans</vt:lpstr>
      <vt:lpstr>Times New Roman</vt:lpstr>
      <vt:lpstr>Тема Office</vt:lpstr>
      <vt:lpstr>  Роль ендоскопічного  супроводу у         реабілітації дисфагії </vt:lpstr>
      <vt:lpstr>Презентація PowerPoint</vt:lpstr>
      <vt:lpstr> Дослідження включали 3953 учасники та  37 скринінгових тестів.  Жодне дослідження не продемонструвало 100% чутливості.  Найефективнішими були:  Bedside Aspiration Test (комбінований метод ковтання води та інструментальний контроль),   Gugging Swallowing Screen (GUSS, вода та інші консистенції)   Toronto Bedside Swallowing Test Screening Test (TOR-BSST, лише вода)   </vt:lpstr>
      <vt:lpstr>Презентація PowerPoint</vt:lpstr>
      <vt:lpstr>Презентація PowerPoint</vt:lpstr>
      <vt:lpstr>Презентація PowerPoint</vt:lpstr>
      <vt:lpstr>           Інструментальні методи оцінки</vt:lpstr>
      <vt:lpstr>            Кроки ендоскопічної оцінки ковтання</vt:lpstr>
      <vt:lpstr>                   New Zeland  Swallow Screen</vt:lpstr>
      <vt:lpstr>Презентація PowerPoint</vt:lpstr>
      <vt:lpstr>Презентація PowerPoint</vt:lpstr>
      <vt:lpstr>VFSS</vt:lpstr>
      <vt:lpstr>                                 PAS</vt:lpstr>
      <vt:lpstr>Презентація PowerPoint</vt:lpstr>
      <vt:lpstr>Презентація PowerPoint</vt:lpstr>
      <vt:lpstr>Раннє встановлення трубки PEG після інсульту не призвело до вищого рівня смертності чи ускладнень і значно скоротило тривалість перебування в лікарні.</vt:lpstr>
      <vt:lpstr>Презентація PowerPoint</vt:lpstr>
      <vt:lpstr>Покази до трахеостомії</vt:lpstr>
      <vt:lpstr>         EFFECT ON OUTCOME</vt:lpstr>
      <vt:lpstr>Закриття трахеостомічної трубки є корисним способом зменшення залишків після ковтання, і його можна вважати альтернативним методом полегшення дисфагії у пацієнтів з інсультом, які можуть переносити закриття трахеостомічної трубки, якщо спостерігаються залишки після ковтання.</vt:lpstr>
      <vt:lpstr>                     Вокалізація пацієнта</vt:lpstr>
      <vt:lpstr>                             Take Home Messages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House</dc:creator>
  <cp:lastModifiedBy>House</cp:lastModifiedBy>
  <cp:revision>8</cp:revision>
  <dcterms:created xsi:type="dcterms:W3CDTF">2025-11-26T21:42:58Z</dcterms:created>
  <dcterms:modified xsi:type="dcterms:W3CDTF">2025-11-27T13:59:24Z</dcterms:modified>
</cp:coreProperties>
</file>